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5" r:id="rId1"/>
  </p:sldMasterIdLst>
  <p:sldIdLst>
    <p:sldId id="256" r:id="rId2"/>
    <p:sldId id="268" r:id="rId3"/>
    <p:sldId id="257" r:id="rId4"/>
    <p:sldId id="258" r:id="rId5"/>
    <p:sldId id="342" r:id="rId6"/>
    <p:sldId id="334" r:id="rId7"/>
    <p:sldId id="335" r:id="rId8"/>
    <p:sldId id="336" r:id="rId9"/>
    <p:sldId id="341" r:id="rId10"/>
    <p:sldId id="343" r:id="rId11"/>
    <p:sldId id="338" r:id="rId12"/>
    <p:sldId id="337" r:id="rId13"/>
    <p:sldId id="339" r:id="rId14"/>
    <p:sldId id="340" r:id="rId15"/>
    <p:sldId id="263" r:id="rId16"/>
    <p:sldId id="264" r:id="rId17"/>
    <p:sldId id="265" r:id="rId18"/>
    <p:sldId id="259" r:id="rId19"/>
    <p:sldId id="260" r:id="rId20"/>
    <p:sldId id="261" r:id="rId21"/>
    <p:sldId id="262" r:id="rId22"/>
    <p:sldId id="288"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266" r:id="rId38"/>
    <p:sldId id="304" r:id="rId39"/>
    <p:sldId id="305" r:id="rId40"/>
    <p:sldId id="308" r:id="rId41"/>
    <p:sldId id="309" r:id="rId42"/>
    <p:sldId id="310" r:id="rId43"/>
    <p:sldId id="311" r:id="rId44"/>
    <p:sldId id="312" r:id="rId45"/>
    <p:sldId id="313" r:id="rId46"/>
    <p:sldId id="314" r:id="rId47"/>
    <p:sldId id="315" r:id="rId48"/>
    <p:sldId id="267" r:id="rId49"/>
    <p:sldId id="331" r:id="rId50"/>
    <p:sldId id="332" r:id="rId51"/>
    <p:sldId id="333" r:id="rId52"/>
    <p:sldId id="269" r:id="rId53"/>
    <p:sldId id="270" r:id="rId54"/>
    <p:sldId id="272" r:id="rId55"/>
    <p:sldId id="271" r:id="rId56"/>
    <p:sldId id="273" r:id="rId57"/>
    <p:sldId id="274"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275" r:id="rId74"/>
    <p:sldId id="276" r:id="rId75"/>
    <p:sldId id="277" r:id="rId76"/>
    <p:sldId id="278" r:id="rId77"/>
    <p:sldId id="282" r:id="rId78"/>
    <p:sldId id="283" r:id="rId79"/>
    <p:sldId id="284" r:id="rId80"/>
    <p:sldId id="285" r:id="rId81"/>
    <p:sldId id="306" r:id="rId82"/>
    <p:sldId id="286" r:id="rId83"/>
    <p:sldId id="287" r:id="rId84"/>
    <p:sldId id="307" r:id="rId85"/>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588" autoAdjust="0"/>
    <p:restoredTop sz="94434" autoAdjust="0"/>
  </p:normalViewPr>
  <p:slideViewPr>
    <p:cSldViewPr>
      <p:cViewPr varScale="1">
        <p:scale>
          <a:sx n="116" d="100"/>
          <a:sy n="116" d="100"/>
        </p:scale>
        <p:origin x="-1494" y="-114"/>
      </p:cViewPr>
      <p:guideLst>
        <p:guide orient="horz" pos="2160"/>
        <p:guide pos="2880"/>
      </p:guideLst>
    </p:cSldViewPr>
  </p:slideViewPr>
  <p:outlineViewPr>
    <p:cViewPr>
      <p:scale>
        <a:sx n="33" d="100"/>
        <a:sy n="33" d="100"/>
      </p:scale>
      <p:origin x="0" y="2308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BAD5B1E-8EE9-4E02-AC11-7AB2FC7B993E}" type="datetimeFigureOut">
              <a:rPr lang="ru-RU"/>
              <a:pPr>
                <a:defRPr/>
              </a:pPr>
              <a:t>07.12.2021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D367BE2-A670-4D0E-A6AB-1501ED2CA565}" type="slidenum">
              <a:rPr lang="ru-RU" altLang="ru-RU"/>
              <a:pPr>
                <a:defRPr/>
              </a:pPr>
              <a:t>‹#›</a:t>
            </a:fld>
            <a:endParaRPr lang="ru-RU" altLang="ru-RU"/>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09A886F-979C-47EB-B7E9-13C9C241696C}" type="datetimeFigureOut">
              <a:rPr lang="ru-RU"/>
              <a:pPr>
                <a:defRPr/>
              </a:pPr>
              <a:t>07.12.2021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8175671-CD57-4772-ACD6-668C3F26910F}" type="slidenum">
              <a:rPr lang="ru-RU" altLang="ru-RU"/>
              <a:pPr>
                <a:defRPr/>
              </a:pPr>
              <a:t>‹#›</a:t>
            </a:fld>
            <a:endParaRPr lang="ru-RU" altLang="ru-RU"/>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1AF4BE6-3BDE-4970-9DB6-1C3670FC2F9F}" type="datetimeFigureOut">
              <a:rPr lang="ru-RU"/>
              <a:pPr>
                <a:defRPr/>
              </a:pPr>
              <a:t>07.12.2021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D72256B-3BC4-4D07-A664-DA87CBCF6331}" type="slidenum">
              <a:rPr lang="ru-RU" altLang="ru-RU"/>
              <a:pPr>
                <a:defRPr/>
              </a:pPr>
              <a:t>‹#›</a:t>
            </a:fld>
            <a:endParaRPr lang="ru-RU" altLang="ru-RU"/>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38FCE15-2243-4583-BFCB-3C6036BC2A9F}" type="datetimeFigureOut">
              <a:rPr lang="ru-RU"/>
              <a:pPr>
                <a:defRPr/>
              </a:pPr>
              <a:t>07.12.2021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58502EA-060C-479D-9A54-EBF97B580CEC}" type="slidenum">
              <a:rPr lang="ru-RU" altLang="ru-RU"/>
              <a:pPr>
                <a:defRPr/>
              </a:pPr>
              <a:t>‹#›</a:t>
            </a:fld>
            <a:endParaRPr lang="ru-RU" altLang="ru-RU"/>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1FD2292-3F59-4EAE-88B2-9F4BA2A25E38}" type="datetimeFigureOut">
              <a:rPr lang="ru-RU"/>
              <a:pPr>
                <a:defRPr/>
              </a:pPr>
              <a:t>07.12.2021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829CFB1-D19E-4532-A897-22E7A421859E}" type="slidenum">
              <a:rPr lang="ru-RU" altLang="ru-RU"/>
              <a:pPr>
                <a:defRPr/>
              </a:pPr>
              <a:t>‹#›</a:t>
            </a:fld>
            <a:endParaRPr lang="ru-RU" altLang="ru-RU"/>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5E11026-A0F1-422C-B859-D6A5CA091BAA}" type="datetimeFigureOut">
              <a:rPr lang="ru-RU"/>
              <a:pPr>
                <a:defRPr/>
              </a:pPr>
              <a:t>07.12.2021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439223A-95B5-4EF0-9B6D-841FC3B881D2}" type="slidenum">
              <a:rPr lang="ru-RU" altLang="ru-RU"/>
              <a:pPr>
                <a:defRPr/>
              </a:pPr>
              <a:t>‹#›</a:t>
            </a:fld>
            <a:endParaRPr lang="ru-RU" altLang="ru-RU"/>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F6C1C58-7874-46A8-87CB-9BCBE38E544A}" type="datetimeFigureOut">
              <a:rPr lang="ru-RU"/>
              <a:pPr>
                <a:defRPr/>
              </a:pPr>
              <a:t>07.12.2021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D74C9AF-2B83-4376-B6E8-90322D13C3F2}" type="slidenum">
              <a:rPr lang="ru-RU" altLang="ru-RU"/>
              <a:pPr>
                <a:defRPr/>
              </a:pPr>
              <a:t>‹#›</a:t>
            </a:fld>
            <a:endParaRPr lang="ru-RU" altLang="ru-RU"/>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726F284-7210-438B-92DB-103F11DCAE7E}" type="datetimeFigureOut">
              <a:rPr lang="ru-RU"/>
              <a:pPr>
                <a:defRPr/>
              </a:pPr>
              <a:t>07.12.2021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E7D2CED-55C6-4ABB-B878-02EED2D5DAFE}" type="slidenum">
              <a:rPr lang="ru-RU" altLang="ru-RU"/>
              <a:pPr>
                <a:defRPr/>
              </a:pPr>
              <a:t>‹#›</a:t>
            </a:fld>
            <a:endParaRPr lang="ru-RU" altLang="ru-RU"/>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D5D3263-7F41-4AB4-BCBA-B4E2B4586AB8}" type="datetimeFigureOut">
              <a:rPr lang="ru-RU"/>
              <a:pPr>
                <a:defRPr/>
              </a:pPr>
              <a:t>07.12.2021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756ECE0-301F-4844-9309-56D35851328A}" type="slidenum">
              <a:rPr lang="ru-RU" altLang="ru-RU"/>
              <a:pPr>
                <a:defRPr/>
              </a:pPr>
              <a:t>‹#›</a:t>
            </a:fld>
            <a:endParaRPr lang="ru-RU" altLang="ru-RU"/>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AEE9E35-3507-433A-A59B-0BC8B66CB002}" type="datetimeFigureOut">
              <a:rPr lang="ru-RU"/>
              <a:pPr>
                <a:defRPr/>
              </a:pPr>
              <a:t>07.12.2021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1786B3A-31B7-4802-9034-344BA0BA5404}" type="slidenum">
              <a:rPr lang="ru-RU" altLang="ru-RU"/>
              <a:pPr>
                <a:defRPr/>
              </a:pPr>
              <a:t>‹#›</a:t>
            </a:fld>
            <a:endParaRPr lang="ru-RU" altLang="ru-RU"/>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ru-RU" noProof="0" smtClean="0"/>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9435071-F5C9-4D1D-A958-D77E744CD8B0}" type="datetimeFigureOut">
              <a:rPr lang="ru-RU"/>
              <a:pPr>
                <a:defRPr/>
              </a:pPr>
              <a:t>07.12.2021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A04BF56-4181-4435-A054-B9D2B170D711}" type="slidenum">
              <a:rPr lang="ru-RU" altLang="ru-RU"/>
              <a:pPr>
                <a:defRPr/>
              </a:pPr>
              <a:t>‹#›</a:t>
            </a:fld>
            <a:endParaRPr lang="ru-RU" altLang="ru-RU"/>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C05BC810-A231-4EA0-A84D-C1C783C10FA6}" type="datetimeFigureOut">
              <a:rPr lang="ru-RU"/>
              <a:pPr>
                <a:defRPr/>
              </a:pPr>
              <a:t>07.12.2021</a:t>
            </a:fld>
            <a:endParaRPr lang="ru-RU"/>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A208F94E-EB6E-4A47-8EFA-857A23B28275}"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ransition spd="slow">
    <p:push dir="u"/>
  </p:transition>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900113" y="333375"/>
            <a:ext cx="7632700" cy="1150938"/>
          </a:xfrm>
        </p:spPr>
        <p:txBody>
          <a:bodyPr/>
          <a:lstStyle/>
          <a:p>
            <a:pPr eaLnBrk="1" hangingPunct="1"/>
            <a:r>
              <a:rPr lang="ru-RU" altLang="ru-RU" sz="4000" smtClean="0">
                <a:latin typeface="Times New Roman" pitchFamily="18" charset="0"/>
                <a:cs typeface="Times New Roman" pitchFamily="18" charset="0"/>
              </a:rPr>
              <a:t>Актуальные вопросы противодействия коррупции</a:t>
            </a:r>
          </a:p>
        </p:txBody>
      </p:sp>
      <p:pic>
        <p:nvPicPr>
          <p:cNvPr id="2051" name="Picture 4" descr="http://r04.fssprus.ru/files/04/novosti/2019/12/thumbnail_image_2019125918.jpg"/>
          <p:cNvPicPr>
            <a:picLocks noChangeAspect="1" noChangeArrowheads="1"/>
          </p:cNvPicPr>
          <p:nvPr/>
        </p:nvPicPr>
        <p:blipFill>
          <a:blip r:embed="rId2"/>
          <a:srcRect/>
          <a:stretch>
            <a:fillRect/>
          </a:stretch>
        </p:blipFill>
        <p:spPr bwMode="auto">
          <a:xfrm>
            <a:off x="2843213" y="1700213"/>
            <a:ext cx="3889375" cy="453866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628650" y="365125"/>
            <a:ext cx="7886700" cy="46038"/>
          </a:xfrm>
        </p:spPr>
        <p:txBody>
          <a:bodyPr/>
          <a:lstStyle/>
          <a:p>
            <a:endParaRPr lang="ru-RU" sz="800" smtClean="0"/>
          </a:p>
        </p:txBody>
      </p:sp>
      <p:pic>
        <p:nvPicPr>
          <p:cNvPr id="11267" name="Содержимое 3" descr="https://cloud.prezentacii.org/19/03/137201/images/screen12.jpg"/>
          <p:cNvPicPr>
            <a:picLocks noGrp="1"/>
          </p:cNvPicPr>
          <p:nvPr>
            <p:ph idx="1"/>
          </p:nvPr>
        </p:nvPicPr>
        <p:blipFill>
          <a:blip r:embed="rId2"/>
          <a:srcRect/>
          <a:stretch>
            <a:fillRect/>
          </a:stretch>
        </p:blipFill>
        <p:spPr>
          <a:xfrm>
            <a:off x="250825" y="0"/>
            <a:ext cx="8893175" cy="6858000"/>
          </a:xfrm>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628650" y="365125"/>
            <a:ext cx="7886700" cy="46038"/>
          </a:xfrm>
        </p:spPr>
        <p:txBody>
          <a:bodyPr/>
          <a:lstStyle/>
          <a:p>
            <a:endParaRPr lang="ru-RU" sz="900" smtClean="0"/>
          </a:p>
        </p:txBody>
      </p:sp>
      <p:pic>
        <p:nvPicPr>
          <p:cNvPr id="12291" name="Содержимое 3" descr="http://900igr.net/up/datas/168978/019.jpg"/>
          <p:cNvPicPr>
            <a:picLocks noGrp="1"/>
          </p:cNvPicPr>
          <p:nvPr>
            <p:ph idx="1"/>
          </p:nvPr>
        </p:nvPicPr>
        <p:blipFill>
          <a:blip r:embed="rId2"/>
          <a:srcRect/>
          <a:stretch>
            <a:fillRect/>
          </a:stretch>
        </p:blipFill>
        <p:spPr>
          <a:xfrm>
            <a:off x="395288" y="188913"/>
            <a:ext cx="8280400" cy="6335712"/>
          </a:xfr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628650" y="365125"/>
            <a:ext cx="7886700" cy="46038"/>
          </a:xfrm>
        </p:spPr>
        <p:txBody>
          <a:bodyPr/>
          <a:lstStyle/>
          <a:p>
            <a:endParaRPr lang="ru-RU" sz="900" smtClean="0"/>
          </a:p>
        </p:txBody>
      </p:sp>
      <p:pic>
        <p:nvPicPr>
          <p:cNvPr id="13315" name="Содержимое 3" descr="http://900igr.net/up/datas/168978/020.jpg"/>
          <p:cNvPicPr>
            <a:picLocks noGrp="1"/>
          </p:cNvPicPr>
          <p:nvPr>
            <p:ph idx="1"/>
          </p:nvPr>
        </p:nvPicPr>
        <p:blipFill>
          <a:blip r:embed="rId2"/>
          <a:srcRect/>
          <a:stretch>
            <a:fillRect/>
          </a:stretch>
        </p:blipFill>
        <p:spPr>
          <a:xfrm>
            <a:off x="250825" y="0"/>
            <a:ext cx="8497888" cy="6669088"/>
          </a:xfrm>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628650" y="365125"/>
            <a:ext cx="7886700" cy="46038"/>
          </a:xfrm>
        </p:spPr>
        <p:txBody>
          <a:bodyPr/>
          <a:lstStyle/>
          <a:p>
            <a:endParaRPr lang="ru-RU" sz="800" smtClean="0"/>
          </a:p>
        </p:txBody>
      </p:sp>
      <p:pic>
        <p:nvPicPr>
          <p:cNvPr id="14339" name="Содержимое 3" descr="http://900igr.net/up/datas/168978/021.jpg"/>
          <p:cNvPicPr>
            <a:picLocks noGrp="1"/>
          </p:cNvPicPr>
          <p:nvPr>
            <p:ph idx="1"/>
          </p:nvPr>
        </p:nvPicPr>
        <p:blipFill>
          <a:blip r:embed="rId2"/>
          <a:srcRect/>
          <a:stretch>
            <a:fillRect/>
          </a:stretch>
        </p:blipFill>
        <p:spPr>
          <a:xfrm>
            <a:off x="395288" y="0"/>
            <a:ext cx="8424862" cy="6597650"/>
          </a:xfrm>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628650" y="365125"/>
            <a:ext cx="7886700" cy="46038"/>
          </a:xfrm>
        </p:spPr>
        <p:txBody>
          <a:bodyPr/>
          <a:lstStyle/>
          <a:p>
            <a:endParaRPr lang="ru-RU" sz="900" smtClean="0"/>
          </a:p>
        </p:txBody>
      </p:sp>
      <p:pic>
        <p:nvPicPr>
          <p:cNvPr id="15363" name="Содержимое 3" descr="http://900igr.net/up/datas/164272/012.jpg"/>
          <p:cNvPicPr>
            <a:picLocks noGrp="1"/>
          </p:cNvPicPr>
          <p:nvPr>
            <p:ph idx="1"/>
          </p:nvPr>
        </p:nvPicPr>
        <p:blipFill>
          <a:blip r:embed="rId2"/>
          <a:srcRect/>
          <a:stretch>
            <a:fillRect/>
          </a:stretch>
        </p:blipFill>
        <p:spPr>
          <a:xfrm>
            <a:off x="468313" y="188913"/>
            <a:ext cx="8351837" cy="6335712"/>
          </a:xfr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684213" y="260350"/>
            <a:ext cx="8088312" cy="731838"/>
          </a:xfrm>
        </p:spPr>
        <p:txBody>
          <a:bodyPr/>
          <a:lstStyle/>
          <a:p>
            <a:pPr algn="ctr" eaLnBrk="1" hangingPunct="1"/>
            <a:r>
              <a:rPr lang="ru-RU" altLang="ru-RU" smtClean="0">
                <a:latin typeface="Times New Roman" pitchFamily="18" charset="0"/>
                <a:cs typeface="Times New Roman" pitchFamily="18" charset="0"/>
              </a:rPr>
              <a:t>Актуальность проблемы</a:t>
            </a:r>
          </a:p>
        </p:txBody>
      </p:sp>
      <p:pic>
        <p:nvPicPr>
          <p:cNvPr id="16387" name="Содержимое 3" descr="https://pbs.twimg.com/media/D7GeBCpUYAAuPqO.jpg:large"/>
          <p:cNvPicPr>
            <a:picLocks noGrp="1"/>
          </p:cNvPicPr>
          <p:nvPr>
            <p:ph idx="1"/>
          </p:nvPr>
        </p:nvPicPr>
        <p:blipFill>
          <a:blip r:embed="rId2"/>
          <a:srcRect/>
          <a:stretch>
            <a:fillRect/>
          </a:stretch>
        </p:blipFill>
        <p:spPr>
          <a:xfrm>
            <a:off x="827088" y="1052513"/>
            <a:ext cx="7777162" cy="5472112"/>
          </a:xfrm>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609600"/>
            <a:ext cx="6348413" cy="46038"/>
          </a:xfrm>
        </p:spPr>
        <p:txBody>
          <a:bodyPr rtlCol="0">
            <a:normAutofit fontScale="90000"/>
          </a:bodyPr>
          <a:lstStyle/>
          <a:p>
            <a:pPr eaLnBrk="1" fontAlgn="auto" hangingPunct="1">
              <a:spcAft>
                <a:spcPts val="0"/>
              </a:spcAft>
              <a:defRPr/>
            </a:pPr>
            <a:endParaRPr lang="ru-RU" sz="800" dirty="0"/>
          </a:p>
        </p:txBody>
      </p:sp>
      <p:pic>
        <p:nvPicPr>
          <p:cNvPr id="17411" name="Содержимое 3" descr="https://pbs.twimg.com/media/D2RLMUlWsAIxtl_.jpg"/>
          <p:cNvPicPr>
            <a:picLocks noGrp="1"/>
          </p:cNvPicPr>
          <p:nvPr>
            <p:ph idx="1"/>
          </p:nvPr>
        </p:nvPicPr>
        <p:blipFill>
          <a:blip r:embed="rId2"/>
          <a:srcRect/>
          <a:stretch>
            <a:fillRect/>
          </a:stretch>
        </p:blipFill>
        <p:spPr>
          <a:xfrm>
            <a:off x="971550" y="0"/>
            <a:ext cx="6696075" cy="6669088"/>
          </a:xfrm>
        </p:spPr>
      </p:pic>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609600" y="609600"/>
            <a:ext cx="6348413" cy="46038"/>
          </a:xfrm>
        </p:spPr>
        <p:txBody>
          <a:bodyPr rtlCol="0">
            <a:normAutofit fontScale="90000"/>
          </a:bodyPr>
          <a:lstStyle/>
          <a:p>
            <a:pPr eaLnBrk="1" fontAlgn="auto" hangingPunct="1">
              <a:spcAft>
                <a:spcPts val="0"/>
              </a:spcAft>
              <a:defRPr/>
            </a:pPr>
            <a:endParaRPr lang="ru-RU" altLang="ru-RU" sz="800" dirty="0" smtClean="0"/>
          </a:p>
        </p:txBody>
      </p:sp>
      <p:pic>
        <p:nvPicPr>
          <p:cNvPr id="18435" name="Содержимое 3" descr="https://fn-volga.ru/f/i/news/images/1579884452_487416072.jpg"/>
          <p:cNvPicPr>
            <a:picLocks noGrp="1"/>
          </p:cNvPicPr>
          <p:nvPr>
            <p:ph idx="1"/>
          </p:nvPr>
        </p:nvPicPr>
        <p:blipFill>
          <a:blip r:embed="rId2"/>
          <a:srcRect/>
          <a:stretch>
            <a:fillRect/>
          </a:stretch>
        </p:blipFill>
        <p:spPr>
          <a:xfrm>
            <a:off x="323850" y="476250"/>
            <a:ext cx="8640763" cy="5976938"/>
          </a:xfrm>
        </p:spPr>
      </p:pic>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609600" y="188913"/>
            <a:ext cx="8210550" cy="792162"/>
          </a:xfrm>
        </p:spPr>
        <p:txBody>
          <a:bodyPr/>
          <a:lstStyle/>
          <a:p>
            <a:pPr algn="ctr" eaLnBrk="1" hangingPunct="1"/>
            <a:r>
              <a:rPr lang="ru-RU" altLang="ru-RU" sz="2400" b="1" smtClean="0">
                <a:latin typeface="Times New Roman" pitchFamily="18" charset="0"/>
                <a:cs typeface="Times New Roman" pitchFamily="18" charset="0"/>
              </a:rPr>
              <a:t>Источники современного антикоррупционного законодательства</a:t>
            </a:r>
          </a:p>
        </p:txBody>
      </p:sp>
      <p:graphicFrame>
        <p:nvGraphicFramePr>
          <p:cNvPr id="4" name="Объект 3"/>
          <p:cNvGraphicFramePr>
            <a:graphicFrameLocks noGrp="1"/>
          </p:cNvGraphicFramePr>
          <p:nvPr>
            <p:ph idx="1"/>
          </p:nvPr>
        </p:nvGraphicFramePr>
        <p:xfrm>
          <a:off x="250825" y="1125538"/>
          <a:ext cx="8785225" cy="5381625"/>
        </p:xfrm>
        <a:graphic>
          <a:graphicData uri="http://schemas.openxmlformats.org/drawingml/2006/table">
            <a:tbl>
              <a:tblPr firstRow="1" bandRow="1">
                <a:tableStyleId>{69012ECD-51FC-41F1-AA8D-1B2483CD663E}</a:tableStyleId>
              </a:tblPr>
              <a:tblGrid>
                <a:gridCol w="2961210">
                  <a:extLst>
                    <a:ext uri="{9D8B030D-6E8A-4147-A177-3AD203B41FA5}"/>
                  </a:extLst>
                </a:gridCol>
                <a:gridCol w="1408704">
                  <a:extLst>
                    <a:ext uri="{9D8B030D-6E8A-4147-A177-3AD203B41FA5}"/>
                  </a:extLst>
                </a:gridCol>
                <a:gridCol w="4415311">
                  <a:extLst>
                    <a:ext uri="{9D8B030D-6E8A-4147-A177-3AD203B41FA5}"/>
                  </a:extLst>
                </a:gridCol>
              </a:tblGrid>
              <a:tr h="749115">
                <a:tc>
                  <a:txBody>
                    <a:bodyPr/>
                    <a:lstStyle/>
                    <a:p>
                      <a:pPr algn="ctr"/>
                      <a:r>
                        <a:rPr lang="ru-RU" sz="1800" b="1" dirty="0" smtClean="0">
                          <a:solidFill>
                            <a:schemeClr val="tx1"/>
                          </a:solidFill>
                          <a:latin typeface="Times New Roman" pitchFamily="18" charset="0"/>
                          <a:cs typeface="Times New Roman" pitchFamily="18" charset="0"/>
                        </a:rPr>
                        <a:t>Название</a:t>
                      </a:r>
                      <a:endParaRPr lang="ru-RU" sz="1800" b="1" dirty="0">
                        <a:solidFill>
                          <a:schemeClr val="tx1"/>
                        </a:solidFill>
                        <a:latin typeface="Times New Roman" pitchFamily="18" charset="0"/>
                        <a:cs typeface="Times New Roman" pitchFamily="18" charset="0"/>
                      </a:endParaRPr>
                    </a:p>
                  </a:txBody>
                  <a:tcPr marL="70547" marR="70547"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1800" b="1" dirty="0" smtClean="0">
                          <a:solidFill>
                            <a:schemeClr val="tx1"/>
                          </a:solidFill>
                          <a:latin typeface="Times New Roman" pitchFamily="18" charset="0"/>
                          <a:cs typeface="Times New Roman" pitchFamily="18" charset="0"/>
                        </a:rPr>
                        <a:t>Дата, номер</a:t>
                      </a:r>
                      <a:endParaRPr lang="ru-RU" sz="1800" b="1" dirty="0">
                        <a:solidFill>
                          <a:schemeClr val="tx1"/>
                        </a:solidFill>
                        <a:latin typeface="Times New Roman" pitchFamily="18" charset="0"/>
                        <a:cs typeface="Times New Roman" pitchFamily="18" charset="0"/>
                      </a:endParaRPr>
                    </a:p>
                  </a:txBody>
                  <a:tcPr marL="70547" marR="70547"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1800" b="1" dirty="0" smtClean="0">
                          <a:solidFill>
                            <a:schemeClr val="tx1"/>
                          </a:solidFill>
                          <a:latin typeface="Times New Roman" pitchFamily="18" charset="0"/>
                          <a:cs typeface="Times New Roman" pitchFamily="18" charset="0"/>
                        </a:rPr>
                        <a:t>Существо, основные положения,</a:t>
                      </a:r>
                      <a:r>
                        <a:rPr lang="ru-RU" sz="1800" b="1" baseline="0" dirty="0" smtClean="0">
                          <a:solidFill>
                            <a:schemeClr val="tx1"/>
                          </a:solidFill>
                          <a:latin typeface="Times New Roman" pitchFamily="18" charset="0"/>
                          <a:cs typeface="Times New Roman" pitchFamily="18" charset="0"/>
                        </a:rPr>
                        <a:t> цель и </a:t>
                      </a:r>
                      <a:r>
                        <a:rPr lang="ru-RU" sz="1800" b="1" baseline="0" dirty="0" err="1" smtClean="0">
                          <a:solidFill>
                            <a:schemeClr val="tx1"/>
                          </a:solidFill>
                          <a:latin typeface="Times New Roman" pitchFamily="18" charset="0"/>
                          <a:cs typeface="Times New Roman" pitchFamily="18" charset="0"/>
                        </a:rPr>
                        <a:t>тп</a:t>
                      </a:r>
                      <a:r>
                        <a:rPr lang="ru-RU" sz="1800" b="1" baseline="0" dirty="0" smtClean="0">
                          <a:solidFill>
                            <a:schemeClr val="tx1"/>
                          </a:solidFill>
                          <a:latin typeface="Times New Roman" pitchFamily="18" charset="0"/>
                          <a:cs typeface="Times New Roman" pitchFamily="18" charset="0"/>
                        </a:rPr>
                        <a:t>.</a:t>
                      </a:r>
                      <a:endParaRPr lang="ru-RU" sz="1800" b="1" dirty="0">
                        <a:solidFill>
                          <a:schemeClr val="tx1"/>
                        </a:solidFill>
                        <a:latin typeface="Times New Roman" pitchFamily="18" charset="0"/>
                        <a:cs typeface="Times New Roman" pitchFamily="18" charset="0"/>
                      </a:endParaRPr>
                    </a:p>
                  </a:txBody>
                  <a:tcPr marL="70547" marR="70547"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extLst>
              </a:tr>
              <a:tr h="1344990">
                <a:tc>
                  <a:txBody>
                    <a:bodyPr/>
                    <a:lstStyle/>
                    <a:p>
                      <a:r>
                        <a:rPr lang="ru-RU" sz="1800" dirty="0" smtClean="0">
                          <a:latin typeface="Times New Roman" pitchFamily="18" charset="0"/>
                          <a:cs typeface="Times New Roman" pitchFamily="18" charset="0"/>
                        </a:rPr>
                        <a:t>1. Конвенция об уголовной ответственности</a:t>
                      </a:r>
                      <a:r>
                        <a:rPr lang="ru-RU" sz="1800" baseline="0" dirty="0" smtClean="0">
                          <a:latin typeface="Times New Roman" pitchFamily="18" charset="0"/>
                          <a:cs typeface="Times New Roman" pitchFamily="18" charset="0"/>
                        </a:rPr>
                        <a:t> за коррупцию (заключена в г. Страсбурге)</a:t>
                      </a:r>
                      <a:endParaRPr lang="ru-RU" sz="1800" dirty="0">
                        <a:latin typeface="Times New Roman" pitchFamily="18" charset="0"/>
                        <a:cs typeface="Times New Roman" pitchFamily="18" charset="0"/>
                      </a:endParaRPr>
                    </a:p>
                  </a:txBody>
                  <a:tcPr marL="70547" marR="70547"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latin typeface="Times New Roman" pitchFamily="18" charset="0"/>
                          <a:cs typeface="Times New Roman" pitchFamily="18" charset="0"/>
                        </a:rPr>
                        <a:t>27.01.1999</a:t>
                      </a:r>
                      <a:endParaRPr lang="ru-RU" sz="1800" dirty="0">
                        <a:latin typeface="Times New Roman" pitchFamily="18" charset="0"/>
                        <a:cs typeface="Times New Roman" pitchFamily="18" charset="0"/>
                      </a:endParaRPr>
                    </a:p>
                  </a:txBody>
                  <a:tcPr marL="70547" marR="70547"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latin typeface="Times New Roman" pitchFamily="18" charset="0"/>
                          <a:cs typeface="Times New Roman" pitchFamily="18" charset="0"/>
                        </a:rPr>
                        <a:t>Каждая из сторон, подписавших Конвенцию, принимает законодательные и иные меры,</a:t>
                      </a:r>
                      <a:r>
                        <a:rPr lang="ru-RU" sz="1800" baseline="0" dirty="0" smtClean="0">
                          <a:latin typeface="Times New Roman" pitchFamily="18" charset="0"/>
                          <a:cs typeface="Times New Roman" pitchFamily="18" charset="0"/>
                        </a:rPr>
                        <a:t> направленные на борьбу с коррупцией</a:t>
                      </a:r>
                    </a:p>
                  </a:txBody>
                  <a:tcPr marL="70547" marR="70547"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001825">
                <a:tc>
                  <a:txBody>
                    <a:bodyPr/>
                    <a:lstStyle/>
                    <a:p>
                      <a:r>
                        <a:rPr lang="ru-RU" sz="1800" dirty="0" smtClean="0">
                          <a:latin typeface="Times New Roman" pitchFamily="18" charset="0"/>
                          <a:cs typeface="Times New Roman" pitchFamily="18" charset="0"/>
                        </a:rPr>
                        <a:t>2. Федеральный</a:t>
                      </a:r>
                      <a:r>
                        <a:rPr lang="ru-RU" sz="1800" baseline="0" dirty="0" smtClean="0">
                          <a:latin typeface="Times New Roman" pitchFamily="18" charset="0"/>
                          <a:cs typeface="Times New Roman" pitchFamily="18" charset="0"/>
                        </a:rPr>
                        <a:t> закон «О ратификации Конвенции об уголовной ответственности»</a:t>
                      </a:r>
                      <a:endParaRPr lang="ru-RU" sz="1800" dirty="0">
                        <a:latin typeface="Times New Roman" pitchFamily="18" charset="0"/>
                        <a:cs typeface="Times New Roman" pitchFamily="18" charset="0"/>
                      </a:endParaRPr>
                    </a:p>
                  </a:txBody>
                  <a:tcPr marL="70547" marR="70547"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latin typeface="Times New Roman" pitchFamily="18" charset="0"/>
                          <a:cs typeface="Times New Roman" pitchFamily="18" charset="0"/>
                        </a:rPr>
                        <a:t>от 25.07.2006 </a:t>
                      </a:r>
                    </a:p>
                    <a:p>
                      <a:r>
                        <a:rPr lang="ru-RU" sz="1800" dirty="0" smtClean="0">
                          <a:latin typeface="Times New Roman" pitchFamily="18" charset="0"/>
                          <a:cs typeface="Times New Roman" pitchFamily="18" charset="0"/>
                        </a:rPr>
                        <a:t>№ 125-ФЗ</a:t>
                      </a:r>
                      <a:endParaRPr lang="ru-RU" sz="1800" dirty="0">
                        <a:latin typeface="Times New Roman" pitchFamily="18" charset="0"/>
                        <a:cs typeface="Times New Roman" pitchFamily="18" charset="0"/>
                      </a:endParaRPr>
                    </a:p>
                  </a:txBody>
                  <a:tcPr marL="70547" marR="70547"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latin typeface="Times New Roman" pitchFamily="18" charset="0"/>
                          <a:cs typeface="Times New Roman" pitchFamily="18" charset="0"/>
                        </a:rPr>
                        <a:t>Ратификация РФ Конвенции об уголовной ответственности за коррупцию.</a:t>
                      </a:r>
                      <a:r>
                        <a:rPr lang="ru-RU" sz="1800" baseline="0" dirty="0" smtClean="0">
                          <a:latin typeface="Times New Roman" pitchFamily="18" charset="0"/>
                          <a:cs typeface="Times New Roman" pitchFamily="18" charset="0"/>
                        </a:rPr>
                        <a:t> Закон вступил в силу 28.07.2006</a:t>
                      </a:r>
                      <a:endParaRPr lang="ru-RU" sz="1800" dirty="0">
                        <a:latin typeface="Times New Roman" pitchFamily="18" charset="0"/>
                        <a:cs typeface="Times New Roman" pitchFamily="18" charset="0"/>
                      </a:endParaRPr>
                    </a:p>
                  </a:txBody>
                  <a:tcPr marL="70547" marR="70547"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285696">
                <a:tc>
                  <a:txBody>
                    <a:bodyPr/>
                    <a:lstStyle/>
                    <a:p>
                      <a:r>
                        <a:rPr lang="ru-RU" sz="1800" dirty="0" smtClean="0">
                          <a:latin typeface="Times New Roman" pitchFamily="18" charset="0"/>
                          <a:cs typeface="Times New Roman" pitchFamily="18" charset="0"/>
                        </a:rPr>
                        <a:t>3. Конвенция ООН</a:t>
                      </a:r>
                      <a:r>
                        <a:rPr lang="ru-RU" sz="1800" baseline="0" dirty="0" smtClean="0">
                          <a:latin typeface="Times New Roman" pitchFamily="18" charset="0"/>
                          <a:cs typeface="Times New Roman" pitchFamily="18" charset="0"/>
                        </a:rPr>
                        <a:t> против коррупции (принята в г. Нью-Йорке Резолюцией 58</a:t>
                      </a:r>
                      <a:r>
                        <a:rPr lang="en-US" sz="1800" baseline="0" dirty="0" smtClean="0">
                          <a:latin typeface="Times New Roman" pitchFamily="18" charset="0"/>
                          <a:cs typeface="Times New Roman" pitchFamily="18" charset="0"/>
                        </a:rPr>
                        <a:t>/</a:t>
                      </a:r>
                      <a:r>
                        <a:rPr lang="ru-RU" sz="1800" baseline="0" dirty="0" smtClean="0">
                          <a:latin typeface="Times New Roman" pitchFamily="18" charset="0"/>
                          <a:cs typeface="Times New Roman" pitchFamily="18" charset="0"/>
                        </a:rPr>
                        <a:t>4 </a:t>
                      </a:r>
                    </a:p>
                    <a:p>
                      <a:r>
                        <a:rPr lang="ru-RU" sz="1800" baseline="0" dirty="0" smtClean="0">
                          <a:latin typeface="Times New Roman" pitchFamily="18" charset="0"/>
                          <a:cs typeface="Times New Roman" pitchFamily="18" charset="0"/>
                        </a:rPr>
                        <a:t>на 51-м пленарном заседании 58-й сессии Генеральной Ассамблеи ООН)</a:t>
                      </a:r>
                      <a:endParaRPr lang="ru-RU" sz="1800" dirty="0">
                        <a:latin typeface="Times New Roman" pitchFamily="18" charset="0"/>
                        <a:cs typeface="Times New Roman" pitchFamily="18" charset="0"/>
                      </a:endParaRPr>
                    </a:p>
                  </a:txBody>
                  <a:tcPr marL="70547" marR="70547"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latin typeface="Times New Roman" pitchFamily="18" charset="0"/>
                          <a:cs typeface="Times New Roman" pitchFamily="18" charset="0"/>
                        </a:rPr>
                        <a:t>31.10.2003</a:t>
                      </a:r>
                      <a:endParaRPr lang="ru-RU" sz="1800" dirty="0">
                        <a:latin typeface="Times New Roman" pitchFamily="18" charset="0"/>
                        <a:cs typeface="Times New Roman" pitchFamily="18" charset="0"/>
                      </a:endParaRPr>
                    </a:p>
                  </a:txBody>
                  <a:tcPr marL="70547" marR="70547"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latin typeface="Times New Roman" pitchFamily="18" charset="0"/>
                          <a:cs typeface="Times New Roman" pitchFamily="18" charset="0"/>
                        </a:rPr>
                        <a:t>Предусматривает содействие</a:t>
                      </a:r>
                      <a:r>
                        <a:rPr lang="ru-RU" sz="1800" baseline="0" dirty="0" smtClean="0">
                          <a:latin typeface="Times New Roman" pitchFamily="18" charset="0"/>
                          <a:cs typeface="Times New Roman" pitchFamily="18" charset="0"/>
                        </a:rPr>
                        <a:t> принятию и укреплению мер, направленных на более эффективное и действенное предупреждение коррупции и борьбу с ней, международное сотрудничество в этой области</a:t>
                      </a:r>
                      <a:endParaRPr lang="ru-RU" sz="1800" dirty="0">
                        <a:latin typeface="Times New Roman" pitchFamily="18" charset="0"/>
                        <a:cs typeface="Times New Roman" pitchFamily="18" charset="0"/>
                      </a:endParaRPr>
                    </a:p>
                  </a:txBody>
                  <a:tcPr marL="70547" marR="70547"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bl>
          </a:graphicData>
        </a:graphic>
      </p:graphicFrame>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609600" y="609600"/>
            <a:ext cx="6348413" cy="82550"/>
          </a:xfrm>
        </p:spPr>
        <p:txBody>
          <a:bodyPr rtlCol="0">
            <a:normAutofit fontScale="90000"/>
          </a:bodyPr>
          <a:lstStyle/>
          <a:p>
            <a:pPr eaLnBrk="1" fontAlgn="auto" hangingPunct="1">
              <a:spcAft>
                <a:spcPts val="0"/>
              </a:spcAft>
              <a:defRPr/>
            </a:pPr>
            <a:endParaRPr lang="ru-RU" altLang="ru-RU" sz="800" dirty="0" smtClean="0"/>
          </a:p>
        </p:txBody>
      </p:sp>
      <p:graphicFrame>
        <p:nvGraphicFramePr>
          <p:cNvPr id="4" name="Объект 3"/>
          <p:cNvGraphicFramePr>
            <a:graphicFrameLocks noGrp="1"/>
          </p:cNvGraphicFramePr>
          <p:nvPr>
            <p:ph idx="1"/>
          </p:nvPr>
        </p:nvGraphicFramePr>
        <p:xfrm>
          <a:off x="609600" y="333375"/>
          <a:ext cx="8280400" cy="6048375"/>
        </p:xfrm>
        <a:graphic>
          <a:graphicData uri="http://schemas.openxmlformats.org/drawingml/2006/table">
            <a:tbl>
              <a:tblPr>
                <a:tableStyleId>{5940675A-B579-460E-94D1-54222C63F5DA}</a:tableStyleId>
              </a:tblPr>
              <a:tblGrid>
                <a:gridCol w="3126435">
                  <a:extLst>
                    <a:ext uri="{9D8B030D-6E8A-4147-A177-3AD203B41FA5}"/>
                  </a:extLst>
                </a:gridCol>
                <a:gridCol w="1811612">
                  <a:extLst>
                    <a:ext uri="{9D8B030D-6E8A-4147-A177-3AD203B41FA5}"/>
                  </a:extLst>
                </a:gridCol>
                <a:gridCol w="3342353">
                  <a:extLst>
                    <a:ext uri="{9D8B030D-6E8A-4147-A177-3AD203B41FA5}"/>
                  </a:extLst>
                </a:gridCol>
              </a:tblGrid>
              <a:tr h="830594">
                <a:tc>
                  <a:txBody>
                    <a:bodyPr/>
                    <a:lstStyle/>
                    <a:p>
                      <a:pPr algn="ctr"/>
                      <a:r>
                        <a:rPr lang="ru-RU" sz="1800" b="1" dirty="0" smtClean="0">
                          <a:solidFill>
                            <a:schemeClr val="tx1"/>
                          </a:solidFill>
                        </a:rPr>
                        <a:t>Название</a:t>
                      </a:r>
                      <a:endParaRPr lang="ru-RU" sz="1800" b="1" dirty="0">
                        <a:solidFill>
                          <a:schemeClr val="tx1"/>
                        </a:solidFill>
                        <a:latin typeface="Times New Roman" panose="02020603050405020304" pitchFamily="18" charset="0"/>
                        <a:cs typeface="Times New Roman" panose="02020603050405020304" pitchFamily="18" charset="0"/>
                      </a:endParaRPr>
                    </a:p>
                  </a:txBody>
                  <a:tcPr marL="70542" marR="70542" marT="45719" marB="45719">
                    <a:solidFill>
                      <a:schemeClr val="accent1">
                        <a:lumMod val="40000"/>
                        <a:lumOff val="60000"/>
                      </a:schemeClr>
                    </a:solidFill>
                  </a:tcPr>
                </a:tc>
                <a:tc>
                  <a:txBody>
                    <a:bodyPr/>
                    <a:lstStyle/>
                    <a:p>
                      <a:pPr algn="ctr"/>
                      <a:r>
                        <a:rPr lang="ru-RU" sz="1800" b="1" dirty="0" smtClean="0">
                          <a:solidFill>
                            <a:schemeClr val="tx1"/>
                          </a:solidFill>
                        </a:rPr>
                        <a:t>Дата, номер</a:t>
                      </a:r>
                      <a:endParaRPr lang="ru-RU" sz="1800" b="1" dirty="0">
                        <a:solidFill>
                          <a:schemeClr val="tx1"/>
                        </a:solidFill>
                        <a:latin typeface="Times New Roman" panose="02020603050405020304" pitchFamily="18" charset="0"/>
                        <a:cs typeface="Times New Roman" panose="02020603050405020304" pitchFamily="18" charset="0"/>
                      </a:endParaRPr>
                    </a:p>
                  </a:txBody>
                  <a:tcPr marL="70542" marR="70542" marT="45719" marB="45719">
                    <a:solidFill>
                      <a:schemeClr val="accent1">
                        <a:lumMod val="40000"/>
                        <a:lumOff val="60000"/>
                      </a:schemeClr>
                    </a:solidFill>
                  </a:tcPr>
                </a:tc>
                <a:tc>
                  <a:txBody>
                    <a:bodyPr/>
                    <a:lstStyle/>
                    <a:p>
                      <a:pPr algn="ctr"/>
                      <a:r>
                        <a:rPr lang="ru-RU" sz="1800" b="1" dirty="0" smtClean="0">
                          <a:solidFill>
                            <a:schemeClr val="tx1"/>
                          </a:solidFill>
                        </a:rPr>
                        <a:t>Существо, основные положения,</a:t>
                      </a:r>
                      <a:r>
                        <a:rPr lang="ru-RU" sz="1800" b="1" baseline="0" dirty="0" smtClean="0">
                          <a:solidFill>
                            <a:schemeClr val="tx1"/>
                          </a:solidFill>
                        </a:rPr>
                        <a:t> цель и </a:t>
                      </a:r>
                      <a:r>
                        <a:rPr lang="ru-RU" sz="1800" b="1" baseline="0" dirty="0" err="1" smtClean="0">
                          <a:solidFill>
                            <a:schemeClr val="tx1"/>
                          </a:solidFill>
                        </a:rPr>
                        <a:t>тп</a:t>
                      </a:r>
                      <a:r>
                        <a:rPr lang="ru-RU" sz="1800" b="1" baseline="0" dirty="0" smtClean="0">
                          <a:solidFill>
                            <a:schemeClr val="tx1"/>
                          </a:solidFill>
                        </a:rPr>
                        <a:t>.</a:t>
                      </a:r>
                      <a:endParaRPr lang="ru-RU" sz="1800" b="1" dirty="0">
                        <a:solidFill>
                          <a:schemeClr val="tx1"/>
                        </a:solidFill>
                        <a:latin typeface="Times New Roman" panose="02020603050405020304" pitchFamily="18" charset="0"/>
                        <a:cs typeface="Times New Roman" panose="02020603050405020304" pitchFamily="18" charset="0"/>
                      </a:endParaRPr>
                    </a:p>
                  </a:txBody>
                  <a:tcPr marL="70542" marR="70542" marT="45719" marB="45719">
                    <a:solidFill>
                      <a:schemeClr val="accent1">
                        <a:lumMod val="40000"/>
                        <a:lumOff val="60000"/>
                      </a:schemeClr>
                    </a:solidFill>
                  </a:tcPr>
                </a:tc>
                <a:extLst>
                  <a:ext uri="{0D108BD9-81ED-4DB2-BD59-A6C34878D82A}"/>
                </a:extLst>
              </a:tr>
              <a:tr h="1897212">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 Федеральный закон  «О ратификации Конвенции Организации Объединенных Наций против коррупции»</a:t>
                      </a: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5741" marB="45741"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от 08.03.2006</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40-ФЗ</a:t>
                      </a: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5741" marB="45741"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Ратификация РФ Конвенции ООН против коррупции (с отдельным заявлением РФ). Закон вступил в силу 21.03.2006</a:t>
                      </a: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5741" marB="45741" horzOverflow="overflow"/>
                </a:tc>
                <a:extLst>
                  <a:ext uri="{0D108BD9-81ED-4DB2-BD59-A6C34878D82A}"/>
                </a:extLst>
              </a:tr>
              <a:tr h="3320569">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 Федеральный закон «О противодействии легализации (отмыванию) доходов, полученных преступным путем, и финансированию терроризма»</a:t>
                      </a: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5741" marB="45741"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от 07.08.2001</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115-ФЗ</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altLang="ru-RU" sz="18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lang="ru-RU" sz="1800" kern="1200" baseline="0" dirty="0" smtClean="0">
                          <a:solidFill>
                            <a:schemeClr val="tx1"/>
                          </a:solidFill>
                          <a:latin typeface="Times New Roman" pitchFamily="18" charset="0"/>
                          <a:ea typeface="+mn-ea"/>
                          <a:cs typeface="Times New Roman" pitchFamily="18" charset="0"/>
                        </a:rPr>
                        <a:t>ред. от 07.04.2020</a:t>
                      </a:r>
                      <a:r>
                        <a:rPr kumimoji="0" lang="ru-RU" altLang="ru-RU" sz="1800" b="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alt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6" marR="91436" marT="45741" marB="45741"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Вводит обязанность уполномоченного органа предоставлять имеющуюся у него информацию определенным в перечне руководителям федеральных государственных органов</a:t>
                      </a: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5741" marB="45741" horzOverflow="overflow"/>
                </a:tc>
                <a:extLst>
                  <a:ext uri="{0D108BD9-81ED-4DB2-BD59-A6C34878D82A}"/>
                </a:extLst>
              </a:tr>
            </a:tbl>
          </a:graphicData>
        </a:graphic>
      </p:graphicFrame>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457200" y="274638"/>
            <a:ext cx="8229600" cy="706437"/>
          </a:xfrm>
        </p:spPr>
        <p:txBody>
          <a:bodyPr/>
          <a:lstStyle/>
          <a:p>
            <a:pPr algn="ctr" eaLnBrk="1" hangingPunct="1"/>
            <a:r>
              <a:rPr lang="ru-RU" altLang="ru-RU" b="1" smtClean="0"/>
              <a:t>Понятие коррупции</a:t>
            </a:r>
          </a:p>
        </p:txBody>
      </p:sp>
      <p:sp>
        <p:nvSpPr>
          <p:cNvPr id="3075" name="Объект 2"/>
          <p:cNvSpPr>
            <a:spLocks noGrp="1"/>
          </p:cNvSpPr>
          <p:nvPr>
            <p:ph idx="1"/>
          </p:nvPr>
        </p:nvSpPr>
        <p:spPr>
          <a:xfrm>
            <a:off x="468313" y="1125538"/>
            <a:ext cx="8229600" cy="5327650"/>
          </a:xfrm>
        </p:spPr>
        <p:txBody>
          <a:bodyPr/>
          <a:lstStyle/>
          <a:p>
            <a:pPr marL="0" indent="457200" eaLnBrk="1" hangingPunct="1">
              <a:lnSpc>
                <a:spcPct val="100000"/>
              </a:lnSpc>
              <a:buFont typeface="Arial" charset="0"/>
              <a:buNone/>
            </a:pPr>
            <a:r>
              <a:rPr lang="ru-RU" altLang="ru-RU" sz="2400" smtClean="0">
                <a:latin typeface="Times New Roman" pitchFamily="18" charset="0"/>
                <a:cs typeface="Times New Roman" pitchFamily="18" charset="0"/>
              </a:rPr>
              <a:t>Коррупцией считается злоупотребление служебным положением, дача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 (ст. 1 273-ФЗ от 25.12.2008 «О противодействии коррупции»).</a:t>
            </a: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468313" y="115888"/>
            <a:ext cx="8229600" cy="73025"/>
          </a:xfrm>
        </p:spPr>
        <p:txBody>
          <a:bodyPr rtlCol="0">
            <a:normAutofit fontScale="90000"/>
          </a:bodyPr>
          <a:lstStyle/>
          <a:p>
            <a:pPr eaLnBrk="1" fontAlgn="auto" hangingPunct="1">
              <a:spcAft>
                <a:spcPts val="0"/>
              </a:spcAft>
              <a:defRPr/>
            </a:pPr>
            <a:endParaRPr lang="ru-RU" altLang="ru-RU" sz="800" dirty="0" smtClean="0"/>
          </a:p>
        </p:txBody>
      </p:sp>
      <p:graphicFrame>
        <p:nvGraphicFramePr>
          <p:cNvPr id="6" name="Объект 3"/>
          <p:cNvGraphicFramePr>
            <a:graphicFrameLocks noGrp="1"/>
          </p:cNvGraphicFramePr>
          <p:nvPr>
            <p:ph idx="1"/>
          </p:nvPr>
        </p:nvGraphicFramePr>
        <p:xfrm>
          <a:off x="468313" y="260350"/>
          <a:ext cx="8567737" cy="6545263"/>
        </p:xfrm>
        <a:graphic>
          <a:graphicData uri="http://schemas.openxmlformats.org/drawingml/2006/table">
            <a:tbl>
              <a:tblPr>
                <a:tableStyleId>{5940675A-B579-460E-94D1-54222C63F5DA}</a:tableStyleId>
              </a:tblPr>
              <a:tblGrid>
                <a:gridCol w="1874192">
                  <a:extLst>
                    <a:ext uri="{9D8B030D-6E8A-4147-A177-3AD203B41FA5}"/>
                  </a:extLst>
                </a:gridCol>
                <a:gridCol w="1573473">
                  <a:extLst>
                    <a:ext uri="{9D8B030D-6E8A-4147-A177-3AD203B41FA5}"/>
                  </a:extLst>
                </a:gridCol>
                <a:gridCol w="5120071">
                  <a:extLst>
                    <a:ext uri="{9D8B030D-6E8A-4147-A177-3AD203B41FA5}"/>
                  </a:extLst>
                </a:gridCol>
              </a:tblGrid>
              <a:tr h="728663">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6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Название</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5" marR="91435" marT="45714" marB="45714" horzOverflow="overflow">
                    <a:solidFill>
                      <a:schemeClr val="accent1">
                        <a:lumMod val="40000"/>
                        <a:lumOff val="60000"/>
                      </a:schemeClr>
                    </a:solidFill>
                  </a:tcPr>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6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Дата, номер</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5" marR="91435" marT="45714" marB="45714" horzOverflow="overflow">
                    <a:solidFill>
                      <a:schemeClr val="accent1">
                        <a:lumMod val="40000"/>
                        <a:lumOff val="60000"/>
                      </a:schemeClr>
                    </a:solidFill>
                  </a:tcPr>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6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Существо, основные положения, цель и </a:t>
                      </a:r>
                      <a:r>
                        <a:rPr kumimoji="0" lang="ru-RU" altLang="ru-RU" sz="1600" b="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тп</a:t>
                      </a:r>
                      <a:r>
                        <a:rPr kumimoji="0" lang="ru-RU" altLang="ru-RU" sz="16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5" marR="91435" marT="45714" marB="45714" horzOverflow="overflow">
                    <a:solidFill>
                      <a:schemeClr val="accent1">
                        <a:lumMod val="40000"/>
                        <a:lumOff val="60000"/>
                      </a:schemeClr>
                    </a:solidFill>
                  </a:tcPr>
                </a:tc>
                <a:extLst>
                  <a:ext uri="{0D108BD9-81ED-4DB2-BD59-A6C34878D82A}"/>
                </a:extLst>
              </a:tr>
              <a:tr h="3051175">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solidFill>
                            <a:schemeClr val="tx1"/>
                          </a:solidFill>
                          <a:effectLst/>
                          <a:latin typeface="Times New Roman" pitchFamily="18" charset="0"/>
                          <a:cs typeface="Times New Roman" pitchFamily="18" charset="0"/>
                        </a:rPr>
                        <a:t>6. Федеральный закон «О противодействии коррупции»</a:t>
                      </a:r>
                      <a:endParaRPr kumimoji="0" lang="ru-RU" alt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5" marR="91435" marT="45714" marB="45714"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solidFill>
                            <a:schemeClr val="tx1"/>
                          </a:solidFill>
                          <a:effectLst/>
                          <a:latin typeface="Times New Roman" pitchFamily="18" charset="0"/>
                          <a:cs typeface="Times New Roman" pitchFamily="18" charset="0"/>
                        </a:rPr>
                        <a:t>от 25.12.2008</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solidFill>
                            <a:schemeClr val="tx1"/>
                          </a:solidFill>
                          <a:effectLst/>
                          <a:latin typeface="Times New Roman" pitchFamily="18" charset="0"/>
                          <a:cs typeface="Times New Roman" pitchFamily="18" charset="0"/>
                        </a:rPr>
                        <a:t>№ 273-ФЗ</a:t>
                      </a:r>
                    </a:p>
                    <a:p>
                      <a:pPr marL="0" marR="0" lvl="0" indent="0" algn="l" defTabSz="457200" rtl="0" eaLnBrk="1" fontAlgn="base" latinLnBrk="0" hangingPunct="1">
                        <a:lnSpc>
                          <a:spcPct val="100000"/>
                        </a:lnSpc>
                        <a:spcBef>
                          <a:spcPct val="0"/>
                        </a:spcBef>
                        <a:spcAft>
                          <a:spcPct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a:t>
                      </a:r>
                      <a:r>
                        <a:rPr lang="ru-RU" sz="1600" kern="1200" baseline="0" dirty="0" smtClean="0">
                          <a:solidFill>
                            <a:schemeClr val="tx1"/>
                          </a:solidFill>
                          <a:latin typeface="Times New Roman" pitchFamily="18" charset="0"/>
                          <a:ea typeface="+mn-ea"/>
                          <a:cs typeface="Times New Roman" pitchFamily="18" charset="0"/>
                        </a:rPr>
                        <a:t>ред. от 24.04.2020</a:t>
                      </a:r>
                      <a:r>
                        <a:rPr kumimoji="0" lang="ru-RU" altLang="ru-RU" sz="160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5" marR="91435" marT="45714" marB="45714"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Определено</a:t>
                      </a:r>
                      <a:r>
                        <a:rPr kumimoji="0" lang="en-US"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Char char="-"/>
                        <a:tabLst/>
                      </a:pPr>
                      <a:r>
                        <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основные понятия (ст. 1)</a:t>
                      </a:r>
                      <a:r>
                        <a:rPr kumimoji="0" lang="en-US"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457200" rtl="0" eaLnBrk="1" fontAlgn="base" latinLnBrk="0" hangingPunct="1">
                        <a:lnSpc>
                          <a:spcPct val="100000"/>
                        </a:lnSpc>
                        <a:spcBef>
                          <a:spcPct val="0"/>
                        </a:spcBef>
                        <a:spcAft>
                          <a:spcPct val="0"/>
                        </a:spcAft>
                        <a:buClrTx/>
                        <a:buSzTx/>
                        <a:buFontTx/>
                        <a:buChar char="-"/>
                        <a:tabLst/>
                      </a:pPr>
                      <a:r>
                        <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основные принципы (ст. 3)</a:t>
                      </a:r>
                      <a:r>
                        <a:rPr kumimoji="0" lang="en-US"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457200" rtl="0" eaLnBrk="1" fontAlgn="base" latinLnBrk="0" hangingPunct="1">
                        <a:lnSpc>
                          <a:spcPct val="100000"/>
                        </a:lnSpc>
                        <a:spcBef>
                          <a:spcPct val="0"/>
                        </a:spcBef>
                        <a:spcAft>
                          <a:spcPct val="0"/>
                        </a:spcAft>
                        <a:buClrTx/>
                        <a:buSzTx/>
                        <a:buFontTx/>
                        <a:buChar char="-"/>
                        <a:tabLst/>
                      </a:pPr>
                      <a:r>
                        <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обязанность предоставлять сведения о доходах, об имуществе и обязательствах имущественного характера (ст. 8) и расходах (ст. 8.1)</a:t>
                      </a:r>
                      <a:r>
                        <a:rPr kumimoji="0" lang="en-US"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Char char="-"/>
                        <a:tabLst/>
                      </a:pPr>
                      <a:r>
                        <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ссылка на ответственность физических лиц за коррупционные правонарушения (ст. 13)</a:t>
                      </a:r>
                      <a:r>
                        <a:rPr kumimoji="0" lang="en-US"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Char char="-"/>
                        <a:tabLst/>
                      </a:pPr>
                      <a:r>
                        <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обязанность организаций принимать меры по предупреждению коррупции (ст. 13.3)</a:t>
                      </a:r>
                      <a:r>
                        <a:rPr kumimoji="0" lang="en-US"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457200" rtl="0" eaLnBrk="1" fontAlgn="base" latinLnBrk="0" hangingPunct="1">
                        <a:lnSpc>
                          <a:spcPct val="100000"/>
                        </a:lnSpc>
                        <a:spcBef>
                          <a:spcPct val="0"/>
                        </a:spcBef>
                        <a:spcAft>
                          <a:spcPct val="0"/>
                        </a:spcAft>
                        <a:buClrTx/>
                        <a:buSzTx/>
                        <a:buFontTx/>
                        <a:buChar char="-"/>
                        <a:tabLst/>
                      </a:pPr>
                      <a:r>
                        <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ссылка на ответственность юридических лиц за коррупционные правонарушения (ст. 14).</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5" marR="91435" marT="45714" marB="45714" horzOverflow="overflow"/>
                </a:tc>
                <a:extLst>
                  <a:ext uri="{0D108BD9-81ED-4DB2-BD59-A6C34878D82A}"/>
                </a:extLst>
              </a:tr>
              <a:tr h="2765425">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solidFill>
                            <a:schemeClr val="tx1"/>
                          </a:solidFill>
                          <a:effectLst/>
                          <a:latin typeface="Times New Roman" pitchFamily="18" charset="0"/>
                          <a:cs typeface="Times New Roman" pitchFamily="18" charset="0"/>
                        </a:rPr>
                        <a:t>7. Федеральный закон «Об антикоррупционной экспертизе нормативных правовых актов и проектов нормативных правовых актов»</a:t>
                      </a:r>
                      <a:endParaRPr kumimoji="0" lang="ru-RU" alt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5" marR="91435" marT="45714" marB="45714"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solidFill>
                            <a:schemeClr val="tx1"/>
                          </a:solidFill>
                          <a:effectLst/>
                          <a:latin typeface="Times New Roman" pitchFamily="18" charset="0"/>
                          <a:cs typeface="Times New Roman" pitchFamily="18" charset="0"/>
                        </a:rPr>
                        <a:t>от 17.07.2009</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solidFill>
                            <a:schemeClr val="tx1"/>
                          </a:solidFill>
                          <a:effectLst/>
                          <a:latin typeface="Times New Roman" pitchFamily="18" charset="0"/>
                          <a:cs typeface="Times New Roman" pitchFamily="18" charset="0"/>
                        </a:rPr>
                        <a:t>№ 172-ФЗ</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altLang="ru-RU" sz="1600" u="none" strike="noStrike" cap="none" normalizeH="0" baseline="0" dirty="0" smtClean="0">
                          <a:ln>
                            <a:noFill/>
                          </a:ln>
                          <a:solidFill>
                            <a:schemeClr val="tx1"/>
                          </a:solidFill>
                          <a:effectLst/>
                          <a:latin typeface="Times New Roman" pitchFamily="18" charset="0"/>
                          <a:cs typeface="Times New Roman" pitchFamily="18" charset="0"/>
                        </a:rPr>
                        <a:t>(</a:t>
                      </a:r>
                      <a:r>
                        <a:rPr lang="ru-RU" sz="1600" kern="1200" baseline="0" dirty="0" smtClean="0">
                          <a:solidFill>
                            <a:schemeClr val="tx1"/>
                          </a:solidFill>
                          <a:latin typeface="Times New Roman" pitchFamily="18" charset="0"/>
                          <a:ea typeface="+mn-ea"/>
                          <a:cs typeface="Times New Roman" pitchFamily="18" charset="0"/>
                        </a:rPr>
                        <a:t>ред. от 11.10.2018</a:t>
                      </a:r>
                      <a:r>
                        <a:rPr lang="ru-RU" sz="1600" b="0" kern="1200" dirty="0" smtClean="0">
                          <a:solidFill>
                            <a:schemeClr val="tx1"/>
                          </a:solidFill>
                          <a:effectLst/>
                          <a:latin typeface="Times New Roman" pitchFamily="18" charset="0"/>
                          <a:ea typeface="+mn-ea"/>
                          <a:cs typeface="Times New Roman" pitchFamily="18" charset="0"/>
                        </a:rPr>
                        <a:t>)</a:t>
                      </a:r>
                      <a:endParaRPr kumimoji="0" lang="ru-RU" altLang="ru-RU" sz="160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5" marR="91435" marT="45714" marB="45714" horzOverflow="overflow"/>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Определено</a:t>
                      </a:r>
                      <a:r>
                        <a:rPr kumimoji="0" lang="en-US"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основные принципы организации антикоррупционной экспертизы</a:t>
                      </a:r>
                      <a:r>
                        <a:rPr kumimoji="0" lang="en-US"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органы, которыми проводится антикоррупционная экспертиза</a:t>
                      </a:r>
                      <a:r>
                        <a:rPr kumimoji="0" lang="en-US"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меры, которые должны приниматься в связи с выявлением коррупционных факторов</a:t>
                      </a:r>
                      <a:r>
                        <a:rPr kumimoji="0" lang="en-US"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alt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 установленном порядке институты гражданского общества и граждане могут проводить независимую антикоррупционную экспертизу.</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5" marR="91435" marT="45714" marB="45714" horzOverflow="overflow"/>
                </a:tc>
                <a:extLst>
                  <a:ext uri="{0D108BD9-81ED-4DB2-BD59-A6C34878D82A}"/>
                </a:extLst>
              </a:tr>
            </a:tbl>
          </a:graphicData>
        </a:graphic>
      </p:graphicFrame>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609600" y="609600"/>
            <a:ext cx="6348413" cy="46038"/>
          </a:xfrm>
        </p:spPr>
        <p:txBody>
          <a:bodyPr rtlCol="0">
            <a:normAutofit fontScale="90000"/>
          </a:bodyPr>
          <a:lstStyle/>
          <a:p>
            <a:pPr eaLnBrk="1" fontAlgn="auto" hangingPunct="1">
              <a:spcAft>
                <a:spcPts val="0"/>
              </a:spcAft>
              <a:defRPr/>
            </a:pPr>
            <a:endParaRPr lang="ru-RU" altLang="ru-RU" sz="900" dirty="0" smtClean="0"/>
          </a:p>
        </p:txBody>
      </p:sp>
      <p:graphicFrame>
        <p:nvGraphicFramePr>
          <p:cNvPr id="4" name="Объект 3"/>
          <p:cNvGraphicFramePr>
            <a:graphicFrameLocks noGrp="1"/>
          </p:cNvGraphicFramePr>
          <p:nvPr>
            <p:ph idx="1"/>
          </p:nvPr>
        </p:nvGraphicFramePr>
        <p:xfrm>
          <a:off x="609600" y="609600"/>
          <a:ext cx="8159750" cy="5203825"/>
        </p:xfrm>
        <a:graphic>
          <a:graphicData uri="http://schemas.openxmlformats.org/drawingml/2006/table">
            <a:tbl>
              <a:tblPr>
                <a:tableStyleId>{5940675A-B579-460E-94D1-54222C63F5DA}</a:tableStyleId>
              </a:tblPr>
              <a:tblGrid>
                <a:gridCol w="3080369">
                  <a:extLst>
                    <a:ext uri="{9D8B030D-6E8A-4147-A177-3AD203B41FA5}"/>
                  </a:extLst>
                </a:gridCol>
                <a:gridCol w="1703096">
                  <a:extLst>
                    <a:ext uri="{9D8B030D-6E8A-4147-A177-3AD203B41FA5}"/>
                  </a:extLst>
                </a:gridCol>
                <a:gridCol w="3376285">
                  <a:extLst>
                    <a:ext uri="{9D8B030D-6E8A-4147-A177-3AD203B41FA5}"/>
                  </a:extLst>
                </a:gridCol>
              </a:tblGrid>
              <a:tr h="754015">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Название</a:t>
                      </a:r>
                      <a:endParaRPr kumimoji="0" lang="ru-RU" alt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Дата, номер</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Существо, основные положения, цель и </a:t>
                      </a:r>
                      <a:r>
                        <a:rPr kumimoji="0" lang="ru-RU" altLang="ru-RU" sz="20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тп</a:t>
                      </a:r>
                      <a:endParaRPr kumimoji="0" lang="ru-RU" alt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extLst>
                  <a:ext uri="{0D108BD9-81ED-4DB2-BD59-A6C34878D82A}"/>
                </a:extLst>
              </a:tr>
              <a:tr h="1615344">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a:spcBef>
                          <a:spcPts val="0"/>
                        </a:spcBef>
                        <a:spcAft>
                          <a:spcPts val="0"/>
                        </a:spcAft>
                      </a:pPr>
                      <a:r>
                        <a:rPr kumimoji="0" lang="ru-RU" altLang="ru-RU" sz="20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 </a:t>
                      </a:r>
                      <a:r>
                        <a:rPr lang="ru-RU" sz="2000" kern="1200" dirty="0" smtClean="0">
                          <a:solidFill>
                            <a:schemeClr val="tx1"/>
                          </a:solidFill>
                          <a:effectLst/>
                          <a:latin typeface="Times New Roman" panose="02020603050405020304" pitchFamily="18" charset="0"/>
                          <a:cs typeface="Times New Roman" panose="02020603050405020304" pitchFamily="18" charset="0"/>
                        </a:rPr>
                        <a:t>Указ Президента РФ «О Национальном плане противодействия коррупции на 2018 - 2020 годы»</a:t>
                      </a:r>
                      <a:endParaRPr lang="ru-RU" sz="2000" b="1" kern="1200" dirty="0">
                        <a:solidFill>
                          <a:schemeClr val="tx1"/>
                        </a:solidFill>
                        <a:effectLst/>
                        <a:latin typeface="Times New Roman" panose="02020603050405020304" pitchFamily="18" charset="0"/>
                        <a:ea typeface="+mn-ea"/>
                        <a:cs typeface="Times New Roman" panose="02020603050405020304" pitchFamily="18" charset="0"/>
                      </a:endParaRPr>
                    </a:p>
                  </a:txBody>
                  <a:tcPr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ts val="0"/>
                        </a:spcBef>
                        <a:spcAft>
                          <a:spcPts val="0"/>
                        </a:spcAft>
                        <a:buClrTx/>
                        <a:buSzTx/>
                        <a:buFontTx/>
                        <a:buNone/>
                        <a:tabLst/>
                        <a:defRPr/>
                      </a:pPr>
                      <a:r>
                        <a:rPr lang="ru-RU" sz="2000" kern="1200" dirty="0" smtClean="0">
                          <a:solidFill>
                            <a:schemeClr val="tx1"/>
                          </a:solidFill>
                          <a:effectLst/>
                          <a:latin typeface="Times New Roman" panose="02020603050405020304" pitchFamily="18" charset="0"/>
                          <a:cs typeface="Times New Roman" panose="02020603050405020304" pitchFamily="18" charset="0"/>
                        </a:rPr>
                        <a:t>от 29.06.2018 N 378</a:t>
                      </a:r>
                    </a:p>
                    <a:p>
                      <a:pPr marL="0" marR="0" lvl="0" indent="0" algn="l" defTabSz="457200" rtl="0" eaLnBrk="1" fontAlgn="base" latinLnBrk="0" hangingPunct="1">
                        <a:lnSpc>
                          <a:spcPct val="100000"/>
                        </a:lnSpc>
                        <a:spcBef>
                          <a:spcPts val="0"/>
                        </a:spcBef>
                        <a:spcAft>
                          <a:spcPts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ts val="0"/>
                        </a:spcBef>
                        <a:spcAft>
                          <a:spcPts val="0"/>
                        </a:spcAft>
                        <a:buClrTx/>
                        <a:buSzTx/>
                        <a:buFontTx/>
                        <a:buNone/>
                        <a:tabLst/>
                      </a:pPr>
                      <a:r>
                        <a:rPr kumimoji="0" lang="ru-RU" altLang="ru-RU" sz="20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Утвержден Национальный план противодействия коррупции</a:t>
                      </a: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extLst>
              </a:tr>
              <a:tr h="2834466">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r>
                        <a:rPr kumimoji="0" lang="ru-RU" altLang="ru-RU" sz="1800" u="none" strike="noStrike" cap="none" normalizeH="0" baseline="0" dirty="0" smtClean="0">
                          <a:ln>
                            <a:noFill/>
                          </a:ln>
                          <a:solidFill>
                            <a:schemeClr val="tx1"/>
                          </a:solidFill>
                          <a:effectLst/>
                          <a:latin typeface="Times New Roman" pitchFamily="18" charset="0"/>
                          <a:cs typeface="Times New Roman" pitchFamily="18" charset="0"/>
                        </a:rPr>
                        <a:t>9. </a:t>
                      </a:r>
                      <a:r>
                        <a:rPr lang="ru-RU" sz="1800" kern="1200" baseline="0" dirty="0" smtClean="0">
                          <a:solidFill>
                            <a:schemeClr val="tx1"/>
                          </a:solidFill>
                          <a:latin typeface="Times New Roman" pitchFamily="18" charset="0"/>
                          <a:ea typeface="+mn-ea"/>
                          <a:cs typeface="Times New Roman" pitchFamily="18" charset="0"/>
                        </a:rPr>
                        <a:t>Приказ </a:t>
                      </a:r>
                      <a:r>
                        <a:rPr lang="ru-RU" sz="1800" kern="1200" baseline="0" dirty="0" err="1" smtClean="0">
                          <a:solidFill>
                            <a:schemeClr val="tx1"/>
                          </a:solidFill>
                          <a:latin typeface="Times New Roman" pitchFamily="18" charset="0"/>
                          <a:ea typeface="+mn-ea"/>
                          <a:cs typeface="Times New Roman" pitchFamily="18" charset="0"/>
                        </a:rPr>
                        <a:t>Минпросвещения</a:t>
                      </a:r>
                      <a:r>
                        <a:rPr lang="ru-RU" sz="1800" kern="1200" baseline="0" dirty="0" smtClean="0">
                          <a:solidFill>
                            <a:schemeClr val="tx1"/>
                          </a:solidFill>
                          <a:latin typeface="Times New Roman" pitchFamily="18" charset="0"/>
                          <a:ea typeface="+mn-ea"/>
                          <a:cs typeface="Times New Roman" pitchFamily="18" charset="0"/>
                        </a:rPr>
                        <a:t> России от 29.08.2018 № 8</a:t>
                      </a:r>
                    </a:p>
                    <a:p>
                      <a:r>
                        <a:rPr lang="ru-RU" sz="1800" kern="1200" baseline="0" dirty="0" smtClean="0">
                          <a:solidFill>
                            <a:schemeClr val="tx1"/>
                          </a:solidFill>
                          <a:latin typeface="Times New Roman" pitchFamily="18" charset="0"/>
                          <a:ea typeface="+mn-ea"/>
                          <a:cs typeface="Times New Roman" pitchFamily="18" charset="0"/>
                        </a:rPr>
                        <a:t>"Об утверждении плана противодействия коррупции Министерства просвещения Российской Федерации на 2018 - 2020 годы"</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Опубликован не был</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 сайте </a:t>
                      </a:r>
                      <a:r>
                        <a:rPr kumimoji="0" lang="en-US"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pravo.gov.ru</a:t>
                      </a: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ru-RU" sz="1800" kern="1200" dirty="0" smtClean="0">
                          <a:solidFill>
                            <a:schemeClr val="tx1"/>
                          </a:solidFill>
                          <a:latin typeface="Times New Roman" pitchFamily="18" charset="0"/>
                          <a:ea typeface="+mn-ea"/>
                          <a:cs typeface="Times New Roman" pitchFamily="18" charset="0"/>
                        </a:rPr>
                        <a:t>Обеспечение единообразного применения законодательства Российской Федерации о противодействии коррупции в целях повышения эффективности механизмов предотвращения и урегулирования конфликта интересов </a:t>
                      </a:r>
                      <a:endParaRPr kumimoji="0" lang="ru-RU" alt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extLst>
                  <a:ext uri="{0D108BD9-81ED-4DB2-BD59-A6C34878D82A}"/>
                </a:extLst>
              </a:tr>
            </a:tbl>
          </a:graphicData>
        </a:graphic>
      </p:graphicFrame>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628650" y="365125"/>
            <a:ext cx="7886700" cy="903288"/>
          </a:xfrm>
        </p:spPr>
        <p:txBody>
          <a:bodyPr/>
          <a:lstStyle/>
          <a:p>
            <a:pPr algn="ctr" eaLnBrk="1" hangingPunct="1"/>
            <a:r>
              <a:rPr lang="ru-RU" altLang="ru-RU" sz="2800" smtClean="0">
                <a:latin typeface="Times New Roman" pitchFamily="18" charset="0"/>
                <a:cs typeface="Times New Roman" pitchFamily="18" charset="0"/>
              </a:rPr>
              <a:t>Основные направления государственной политики в области противодействия коррупции</a:t>
            </a:r>
          </a:p>
        </p:txBody>
      </p:sp>
      <p:sp>
        <p:nvSpPr>
          <p:cNvPr id="23555" name="Объект 2"/>
          <p:cNvSpPr>
            <a:spLocks noGrp="1"/>
          </p:cNvSpPr>
          <p:nvPr>
            <p:ph idx="1"/>
          </p:nvPr>
        </p:nvSpPr>
        <p:spPr>
          <a:xfrm>
            <a:off x="628650" y="1690688"/>
            <a:ext cx="8047038" cy="5051425"/>
          </a:xfrm>
        </p:spPr>
        <p:txBody>
          <a:bodyPr/>
          <a:lstStyle/>
          <a:p>
            <a:pPr marL="0" indent="457200" eaLnBrk="1" hangingPunct="1">
              <a:lnSpc>
                <a:spcPct val="100000"/>
              </a:lnSpc>
              <a:buFont typeface="Arial" charset="0"/>
              <a:buNone/>
            </a:pPr>
            <a:r>
              <a:rPr lang="ru-RU" altLang="ru-RU" sz="2400" smtClean="0">
                <a:latin typeface="Times New Roman" pitchFamily="18" charset="0"/>
                <a:cs typeface="Times New Roman" pitchFamily="18" charset="0"/>
              </a:rPr>
              <a:t>Проблема борьбы с коррупцией является одной из самых острых проблем Российского государства и общества. </a:t>
            </a:r>
          </a:p>
          <a:p>
            <a:pPr marL="0" indent="457200" eaLnBrk="1" hangingPunct="1">
              <a:lnSpc>
                <a:spcPct val="100000"/>
              </a:lnSpc>
              <a:buFont typeface="Arial" charset="0"/>
              <a:buNone/>
            </a:pPr>
            <a:r>
              <a:rPr lang="ru-RU" altLang="ru-RU" sz="2400" smtClean="0">
                <a:latin typeface="Times New Roman" pitchFamily="18" charset="0"/>
                <a:cs typeface="Times New Roman" pitchFamily="18" charset="0"/>
              </a:rPr>
              <a:t>Коррупция, несмотря на все принимаемые государством усилия, начинает приобретать характер реальной угрозы национальной безопасности страны. Она угрожает стабильности и безопасности общества, нанося ощутимый урон его социально-экономическому и политическому развитию. Поэтому готовность к эффективной борьбе с ней рассматривается мировым сообществом в качестве важнейшего показателя цивилизованности государства, его приверженности демократическим ценностям.</a:t>
            </a: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628650" y="365125"/>
            <a:ext cx="7886700" cy="46038"/>
          </a:xfrm>
        </p:spPr>
        <p:txBody>
          <a:bodyPr/>
          <a:lstStyle/>
          <a:p>
            <a:pPr eaLnBrk="1" hangingPunct="1"/>
            <a:endParaRPr lang="ru-RU" altLang="ru-RU" sz="800" smtClean="0"/>
          </a:p>
        </p:txBody>
      </p:sp>
      <p:sp>
        <p:nvSpPr>
          <p:cNvPr id="3" name="Объект 2"/>
          <p:cNvSpPr>
            <a:spLocks noGrp="1"/>
          </p:cNvSpPr>
          <p:nvPr>
            <p:ph idx="1"/>
          </p:nvPr>
        </p:nvSpPr>
        <p:spPr>
          <a:xfrm>
            <a:off x="628650" y="411163"/>
            <a:ext cx="8515350" cy="6330950"/>
          </a:xfrm>
        </p:spPr>
        <p:txBody>
          <a:bodyPr rtlCol="0">
            <a:normAutofit fontScale="92500"/>
          </a:bodyPr>
          <a:lstStyle/>
          <a:p>
            <a:pPr marL="0" indent="457200" eaLnBrk="1" hangingPunct="1">
              <a:lnSpc>
                <a:spcPct val="100000"/>
              </a:lnSpc>
              <a:buFont typeface="Arial" panose="020B0604020202020204" pitchFamily="34" charset="0"/>
              <a:buNone/>
              <a:defRPr/>
            </a:pPr>
            <a:r>
              <a:rPr lang="ru-RU" sz="2400" b="1" dirty="0">
                <a:latin typeface="Times New Roman" panose="02020603050405020304" pitchFamily="18" charset="0"/>
                <a:cs typeface="Times New Roman" panose="02020603050405020304" pitchFamily="18" charset="0"/>
              </a:rPr>
              <a:t>Противодействие коррупции в Российской Федерации основывается на следующих основных принципах</a:t>
            </a:r>
            <a:r>
              <a:rPr lang="ru-RU" sz="2400" dirty="0">
                <a:latin typeface="Times New Roman" panose="02020603050405020304" pitchFamily="18" charset="0"/>
                <a:cs typeface="Times New Roman" panose="02020603050405020304" pitchFamily="18" charset="0"/>
              </a:rPr>
              <a:t>:</a:t>
            </a:r>
          </a:p>
          <a:p>
            <a:pPr marL="0" indent="457200" eaLnBrk="1" hangingPunct="1">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1) признание, обеспечение и защита основных прав и свобод человека и гражданина;</a:t>
            </a:r>
          </a:p>
          <a:p>
            <a:pPr marL="0" indent="457200" eaLnBrk="1" hangingPunct="1">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2) законность;</a:t>
            </a:r>
          </a:p>
          <a:p>
            <a:pPr marL="0" indent="457200" eaLnBrk="1" hangingPunct="1">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3) публичность и открытость деятельности государственных органов и органов местного самоуправления;</a:t>
            </a:r>
          </a:p>
          <a:p>
            <a:pPr marL="0" indent="457200" eaLnBrk="1" hangingPunct="1">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4) неотвратимость ответственности за совершение коррупционных правонарушений;</a:t>
            </a:r>
          </a:p>
          <a:p>
            <a:pPr marL="0" indent="457200" eaLnBrk="1" hangingPunct="1">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5) комплексное использование политических, организационных, информационно-пропагандистских, социально-экономических, правовых, специальных и иных мер;</a:t>
            </a:r>
          </a:p>
          <a:p>
            <a:pPr marL="0" indent="457200" eaLnBrk="1" hangingPunct="1">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6) приоритетное применение мер по предупреждению коррупции;</a:t>
            </a:r>
          </a:p>
          <a:p>
            <a:pPr marL="0" indent="457200" eaLnBrk="1" hangingPunct="1">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7) сотрудничество государства с институтами гражданского общества, международными организациями и физическими лицами.</a:t>
            </a:r>
          </a:p>
          <a:p>
            <a:pPr eaLnBrk="1" hangingPunct="1">
              <a:buFont typeface="Arial" panose="020B0604020202020204" pitchFamily="34" charset="0"/>
              <a:buChar char="•"/>
              <a:defRPr/>
            </a:pPr>
            <a:endParaRPr lang="ru-RU" dirty="0"/>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628650" y="365125"/>
            <a:ext cx="7886700" cy="111125"/>
          </a:xfrm>
        </p:spPr>
        <p:txBody>
          <a:bodyPr/>
          <a:lstStyle/>
          <a:p>
            <a:endParaRPr lang="ru-RU" altLang="ru-RU" sz="800" smtClean="0"/>
          </a:p>
        </p:txBody>
      </p:sp>
      <p:sp>
        <p:nvSpPr>
          <p:cNvPr id="3" name="Объект 2"/>
          <p:cNvSpPr>
            <a:spLocks noGrp="1"/>
          </p:cNvSpPr>
          <p:nvPr>
            <p:ph idx="1"/>
          </p:nvPr>
        </p:nvSpPr>
        <p:spPr>
          <a:xfrm>
            <a:off x="628650" y="365125"/>
            <a:ext cx="7886700" cy="5811838"/>
          </a:xfrm>
        </p:spPr>
        <p:txBody>
          <a:bodyPr/>
          <a:lstStyle/>
          <a:p>
            <a:pPr marL="0" indent="457200">
              <a:lnSpc>
                <a:spcPct val="100000"/>
              </a:lnSpc>
              <a:buFont typeface="Arial" panose="020B0604020202020204" pitchFamily="34" charset="0"/>
              <a:buNone/>
              <a:defRPr/>
            </a:pPr>
            <a:r>
              <a:rPr lang="ru-RU" sz="2400" b="1" dirty="0" smtClean="0">
                <a:latin typeface="Times New Roman" panose="02020603050405020304" pitchFamily="18" charset="0"/>
                <a:cs typeface="Times New Roman" panose="02020603050405020304" pitchFamily="18" charset="0"/>
              </a:rPr>
              <a:t>Система мер противодействия коррупции</a:t>
            </a:r>
            <a:r>
              <a:rPr lang="ru-RU" sz="2400" dirty="0" smtClean="0">
                <a:latin typeface="Times New Roman" panose="02020603050405020304" pitchFamily="18" charset="0"/>
                <a:cs typeface="Times New Roman" panose="02020603050405020304" pitchFamily="18" charset="0"/>
              </a:rPr>
              <a:t>, утвержденных надлежащим образом и скоординированных по целям и времени их осуществления,  закрепленных за исполнителями, обеспеченных в финансовом, кадровом и пропагандистом планах, </a:t>
            </a:r>
            <a:r>
              <a:rPr lang="ru-RU" sz="2400" b="1" dirty="0" smtClean="0">
                <a:latin typeface="Times New Roman" panose="02020603050405020304" pitchFamily="18" charset="0"/>
                <a:cs typeface="Times New Roman" panose="02020603050405020304" pitchFamily="18" charset="0"/>
              </a:rPr>
              <a:t>именуется государственной политикой </a:t>
            </a:r>
            <a:endParaRPr lang="ru-RU" sz="2400" dirty="0" smtClean="0">
              <a:latin typeface="Times New Roman" panose="02020603050405020304" pitchFamily="18" charset="0"/>
              <a:cs typeface="Times New Roman" panose="02020603050405020304" pitchFamily="18" charset="0"/>
            </a:endParaRP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Наряду с нормативным регулированием в системе мер государственной политики по противодействию коррупции важное место занимают также:</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 организационные меры;</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 кадровые меры;</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 финансовые и иные материальные меры;</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 пропагандистские и просветительные меры.</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628650" y="365125"/>
            <a:ext cx="7886700" cy="111125"/>
          </a:xfrm>
        </p:spPr>
        <p:txBody>
          <a:bodyPr/>
          <a:lstStyle/>
          <a:p>
            <a:endParaRPr lang="ru-RU" altLang="ru-RU" sz="800" smtClean="0"/>
          </a:p>
        </p:txBody>
      </p:sp>
      <p:sp>
        <p:nvSpPr>
          <p:cNvPr id="3" name="Объект 2"/>
          <p:cNvSpPr>
            <a:spLocks noGrp="1"/>
          </p:cNvSpPr>
          <p:nvPr>
            <p:ph idx="1"/>
          </p:nvPr>
        </p:nvSpPr>
        <p:spPr>
          <a:xfrm>
            <a:off x="628650" y="476250"/>
            <a:ext cx="7886700" cy="5700713"/>
          </a:xfrm>
        </p:spPr>
        <p:txBody>
          <a:bodyPr/>
          <a:lstStyle/>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Государственная политика Российской Федерации в области противодействия коррупции, являясь одним из направлений государственной политики: </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 выражает неприятие коррупции; </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 состоит в разработке и реализации целей, задач и форм деятельности государственных органов, муниципальных органов и институтов гражданского общества по предупреждению (профилактике) коррупции, борьбе с нею и минимизации (ликвидации) негативных последствий </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628650" y="365125"/>
            <a:ext cx="7886700" cy="46038"/>
          </a:xfrm>
        </p:spPr>
        <p:txBody>
          <a:bodyPr/>
          <a:lstStyle/>
          <a:p>
            <a:endParaRPr lang="ru-RU" altLang="ru-RU" sz="800" smtClean="0"/>
          </a:p>
        </p:txBody>
      </p:sp>
      <p:sp>
        <p:nvSpPr>
          <p:cNvPr id="3" name="Объект 2"/>
          <p:cNvSpPr>
            <a:spLocks noGrp="1"/>
          </p:cNvSpPr>
          <p:nvPr>
            <p:ph idx="1"/>
          </p:nvPr>
        </p:nvSpPr>
        <p:spPr>
          <a:xfrm>
            <a:off x="179388" y="115888"/>
            <a:ext cx="8964612" cy="6742112"/>
          </a:xfrm>
        </p:spPr>
        <p:txBody>
          <a:bodyPr/>
          <a:lstStyle/>
          <a:p>
            <a:pPr marL="0" indent="457200">
              <a:lnSpc>
                <a:spcPct val="100000"/>
              </a:lnSpc>
              <a:buFont typeface="Arial" panose="020B0604020202020204" pitchFamily="34" charset="0"/>
              <a:buNone/>
              <a:defRPr/>
            </a:pPr>
            <a:r>
              <a:rPr lang="ru-RU" sz="2200" dirty="0" smtClean="0">
                <a:latin typeface="Times New Roman" panose="02020603050405020304" pitchFamily="18" charset="0"/>
                <a:cs typeface="Times New Roman" panose="02020603050405020304" pitchFamily="18" charset="0"/>
              </a:rPr>
              <a:t>Одной из важнейших задач при реализации государственной антикоррупционной политики является задача </a:t>
            </a:r>
            <a:r>
              <a:rPr lang="ru-RU" sz="2200" b="1" dirty="0" smtClean="0">
                <a:latin typeface="Times New Roman" panose="02020603050405020304" pitchFamily="18" charset="0"/>
                <a:cs typeface="Times New Roman" panose="02020603050405020304" pitchFamily="18" charset="0"/>
              </a:rPr>
              <a:t>по коренному перелому общественного сознания</a:t>
            </a:r>
            <a:r>
              <a:rPr lang="ru-RU" sz="2200" dirty="0" smtClean="0">
                <a:latin typeface="Times New Roman" panose="02020603050405020304" pitchFamily="18" charset="0"/>
                <a:cs typeface="Times New Roman" panose="02020603050405020304" pitchFamily="18" charset="0"/>
              </a:rPr>
              <a:t>, формированию в обществе атмосферы жесткого неприятия коррупции. </a:t>
            </a:r>
          </a:p>
          <a:p>
            <a:pPr marL="0" indent="457200">
              <a:lnSpc>
                <a:spcPct val="100000"/>
              </a:lnSpc>
              <a:buFont typeface="Arial" panose="020B0604020202020204" pitchFamily="34" charset="0"/>
              <a:buNone/>
              <a:defRPr/>
            </a:pPr>
            <a:r>
              <a:rPr lang="ru-RU" sz="2200" dirty="0" smtClean="0">
                <a:latin typeface="Times New Roman" panose="02020603050405020304" pitchFamily="18" charset="0"/>
                <a:cs typeface="Times New Roman" panose="02020603050405020304" pitchFamily="18" charset="0"/>
              </a:rPr>
              <a:t>Целью Национальной стратегии противодействия коррупции является искоренение причин и условий, порождающих коррупцию в российском обществе. Для достижения этой цели </a:t>
            </a:r>
            <a:r>
              <a:rPr lang="ru-RU" sz="2200" b="1" u="sng" dirty="0" smtClean="0">
                <a:latin typeface="Times New Roman" panose="02020603050405020304" pitchFamily="18" charset="0"/>
                <a:cs typeface="Times New Roman" panose="02020603050405020304" pitchFamily="18" charset="0"/>
              </a:rPr>
              <a:t>последовательно</a:t>
            </a:r>
            <a:r>
              <a:rPr lang="ru-RU" sz="2200" b="1" dirty="0" smtClean="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решаются следующие три задачи:</a:t>
            </a:r>
          </a:p>
          <a:p>
            <a:pPr marL="0" indent="457200">
              <a:lnSpc>
                <a:spcPct val="100000"/>
              </a:lnSpc>
              <a:buFont typeface="Arial" panose="020B0604020202020204" pitchFamily="34" charset="0"/>
              <a:buNone/>
              <a:defRPr/>
            </a:pPr>
            <a:r>
              <a:rPr lang="ru-RU" sz="2200" dirty="0" smtClean="0">
                <a:latin typeface="Times New Roman" panose="02020603050405020304" pitchFamily="18" charset="0"/>
                <a:cs typeface="Times New Roman" panose="02020603050405020304" pitchFamily="18" charset="0"/>
              </a:rPr>
              <a:t>- формирование соответствующих потребностям времени законодательных и организационных основ противодействия коррупции;</a:t>
            </a:r>
          </a:p>
          <a:p>
            <a:pPr marL="0" indent="457200">
              <a:lnSpc>
                <a:spcPct val="100000"/>
              </a:lnSpc>
              <a:buFont typeface="Arial" panose="020B0604020202020204" pitchFamily="34" charset="0"/>
              <a:buNone/>
              <a:defRPr/>
            </a:pPr>
            <a:r>
              <a:rPr lang="ru-RU" sz="2200" dirty="0" smtClean="0">
                <a:latin typeface="Times New Roman" panose="02020603050405020304" pitchFamily="18" charset="0"/>
                <a:cs typeface="Times New Roman" panose="02020603050405020304" pitchFamily="18" charset="0"/>
              </a:rPr>
              <a:t>- организация исполнения законодательных актов и управленческих решений в области противодействия коррупции, создание условий, затрудняющих возможность коррупционного поведения и обеспечивающих снижение уровня коррупции;</a:t>
            </a:r>
          </a:p>
          <a:p>
            <a:pPr marL="0" indent="457200">
              <a:lnSpc>
                <a:spcPct val="100000"/>
              </a:lnSpc>
              <a:buFont typeface="Arial" panose="020B0604020202020204" pitchFamily="34" charset="0"/>
              <a:buNone/>
              <a:defRPr/>
            </a:pPr>
            <a:r>
              <a:rPr lang="ru-RU" sz="2200" dirty="0" smtClean="0">
                <a:latin typeface="Times New Roman" panose="02020603050405020304" pitchFamily="18" charset="0"/>
                <a:cs typeface="Times New Roman" panose="02020603050405020304" pitchFamily="18" charset="0"/>
              </a:rPr>
              <a:t>- обеспечение выполнения членами общества норм антикоррупционного поведения, включая применение в необходимых случаях </a:t>
            </a:r>
            <a:r>
              <a:rPr lang="ru-RU" sz="2200" b="1" dirty="0" smtClean="0">
                <a:latin typeface="Times New Roman" panose="02020603050405020304" pitchFamily="18" charset="0"/>
                <a:cs typeface="Times New Roman" panose="02020603050405020304" pitchFamily="18" charset="0"/>
              </a:rPr>
              <a:t>мер принуждения</a:t>
            </a:r>
            <a:r>
              <a:rPr lang="ru-RU" sz="2200" dirty="0" smtClean="0">
                <a:latin typeface="Times New Roman" panose="02020603050405020304" pitchFamily="18" charset="0"/>
                <a:cs typeface="Times New Roman" panose="02020603050405020304" pitchFamily="18" charset="0"/>
              </a:rPr>
              <a:t> в соответствии с законодательными актами Российской Федерации.</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628650" y="365125"/>
            <a:ext cx="7886700" cy="46038"/>
          </a:xfrm>
        </p:spPr>
        <p:txBody>
          <a:bodyPr/>
          <a:lstStyle/>
          <a:p>
            <a:endParaRPr lang="ru-RU" altLang="ru-RU" sz="800" smtClean="0"/>
          </a:p>
        </p:txBody>
      </p:sp>
      <p:sp>
        <p:nvSpPr>
          <p:cNvPr id="3" name="Объект 2"/>
          <p:cNvSpPr>
            <a:spLocks noGrp="1"/>
          </p:cNvSpPr>
          <p:nvPr>
            <p:ph idx="1"/>
          </p:nvPr>
        </p:nvSpPr>
        <p:spPr>
          <a:xfrm>
            <a:off x="628650" y="411163"/>
            <a:ext cx="8335963" cy="5765800"/>
          </a:xfrm>
        </p:spPr>
        <p:txBody>
          <a:bodyPr/>
          <a:lstStyle/>
          <a:p>
            <a:pPr marL="0" indent="457200" algn="ctr">
              <a:lnSpc>
                <a:spcPct val="100000"/>
              </a:lnSpc>
              <a:buFont typeface="Arial" panose="020B0604020202020204" pitchFamily="34" charset="0"/>
              <a:buNone/>
              <a:defRPr/>
            </a:pPr>
            <a:r>
              <a:rPr lang="ru-RU" sz="2400" b="1" dirty="0" smtClean="0">
                <a:latin typeface="Times New Roman" panose="02020603050405020304" pitchFamily="18" charset="0"/>
                <a:cs typeface="Times New Roman" panose="02020603050405020304" pitchFamily="18" charset="0"/>
              </a:rPr>
              <a:t>Основными принципами государственной политики</a:t>
            </a:r>
            <a:r>
              <a:rPr lang="ru-RU" sz="2400" dirty="0" smtClean="0">
                <a:latin typeface="Times New Roman" panose="02020603050405020304" pitchFamily="18" charset="0"/>
                <a:cs typeface="Times New Roman" panose="02020603050405020304" pitchFamily="18" charset="0"/>
              </a:rPr>
              <a:t> противодействия коррупции являются:</a:t>
            </a:r>
          </a:p>
          <a:p>
            <a:pPr marL="0" indent="457200">
              <a:lnSpc>
                <a:spcPct val="100000"/>
              </a:lnSpc>
              <a:buFont typeface="Arial" panose="020B0604020202020204" pitchFamily="34" charset="0"/>
              <a:buNone/>
              <a:defRPr/>
            </a:pPr>
            <a:endParaRPr lang="ru-RU" sz="2400" dirty="0" smtClean="0">
              <a:latin typeface="Times New Roman" panose="02020603050405020304" pitchFamily="18" charset="0"/>
              <a:cs typeface="Times New Roman" panose="02020603050405020304" pitchFamily="18" charset="0"/>
            </a:endParaRP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а) признание коррупции одной из системных угроз безопасности Российской Федерации; </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б) использование в противодействии коррупции </a:t>
            </a:r>
            <a:r>
              <a:rPr lang="ru-RU" sz="2400" b="1" dirty="0" smtClean="0">
                <a:latin typeface="Times New Roman" panose="02020603050405020304" pitchFamily="18" charset="0"/>
                <a:cs typeface="Times New Roman" panose="02020603050405020304" pitchFamily="18" charset="0"/>
              </a:rPr>
              <a:t>системы мер</a:t>
            </a:r>
            <a:r>
              <a:rPr lang="ru-RU" sz="2400" dirty="0" smtClean="0">
                <a:latin typeface="Times New Roman" panose="02020603050405020304" pitchFamily="18" charset="0"/>
                <a:cs typeface="Times New Roman" panose="02020603050405020304" pitchFamily="18" charset="0"/>
              </a:rPr>
              <a:t>, включающей в себя меры по предупреждению коррупции, по уголовному преследованию лиц, совершивших коррупционные преступления, и по минимизации и (или) ликвидации последствий коррупционных деяний, при ведущей роли на современном этапе мер по предупреждению коррупции;</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628650" y="365125"/>
            <a:ext cx="7886700" cy="46038"/>
          </a:xfrm>
        </p:spPr>
        <p:txBody>
          <a:bodyPr/>
          <a:lstStyle/>
          <a:p>
            <a:endParaRPr lang="ru-RU" altLang="ru-RU" sz="800" smtClean="0"/>
          </a:p>
        </p:txBody>
      </p:sp>
      <p:sp>
        <p:nvSpPr>
          <p:cNvPr id="29699" name="Объект 2"/>
          <p:cNvSpPr>
            <a:spLocks noGrp="1"/>
          </p:cNvSpPr>
          <p:nvPr>
            <p:ph idx="1"/>
          </p:nvPr>
        </p:nvSpPr>
        <p:spPr>
          <a:xfrm>
            <a:off x="628650" y="411163"/>
            <a:ext cx="7886700" cy="5765800"/>
          </a:xfrm>
        </p:spPr>
        <p:txBody>
          <a:bodyPr/>
          <a:lstStyle/>
          <a:p>
            <a:pPr marL="0" indent="457200">
              <a:lnSpc>
                <a:spcPct val="100000"/>
              </a:lnSpc>
              <a:buFont typeface="Arial" charset="0"/>
              <a:buNone/>
            </a:pPr>
            <a:r>
              <a:rPr lang="ru-RU" altLang="ru-RU" sz="2400" smtClean="0">
                <a:latin typeface="Times New Roman" pitchFamily="18" charset="0"/>
                <a:cs typeface="Times New Roman" pitchFamily="18" charset="0"/>
              </a:rPr>
              <a:t>в) стабильность основных элементов системы мер по противодействию коррупции, закрепленных в Федеральном законе от 25 декабря 2008 г. № 273-ФЗ «О противодействии коррупции»;</a:t>
            </a:r>
          </a:p>
          <a:p>
            <a:pPr marL="0" indent="457200">
              <a:lnSpc>
                <a:spcPct val="100000"/>
              </a:lnSpc>
              <a:buFont typeface="Arial" charset="0"/>
              <a:buNone/>
            </a:pPr>
            <a:r>
              <a:rPr lang="ru-RU" altLang="ru-RU" sz="2400" smtClean="0">
                <a:latin typeface="Times New Roman" pitchFamily="18" charset="0"/>
                <a:cs typeface="Times New Roman" pitchFamily="18" charset="0"/>
              </a:rPr>
              <a:t>г) конкретизация антикоррупционных положений федеральных законов, Национальной стратегии противодействия коррупции, национального плана противодействия коррупции на соответствующий период в правовых актах федеральных органов исполнительной власти, иных государственных органов, органов государственной власти субъектов Российской Федерации и в муниципальных правовых актах.</a:t>
            </a: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628650" y="365125"/>
            <a:ext cx="7886700" cy="46038"/>
          </a:xfrm>
        </p:spPr>
        <p:txBody>
          <a:bodyPr/>
          <a:lstStyle/>
          <a:p>
            <a:endParaRPr lang="ru-RU" altLang="ru-RU" sz="800" smtClean="0"/>
          </a:p>
        </p:txBody>
      </p:sp>
      <p:sp>
        <p:nvSpPr>
          <p:cNvPr id="3" name="Объект 2"/>
          <p:cNvSpPr>
            <a:spLocks noGrp="1"/>
          </p:cNvSpPr>
          <p:nvPr>
            <p:ph idx="1"/>
          </p:nvPr>
        </p:nvSpPr>
        <p:spPr>
          <a:xfrm>
            <a:off x="323850" y="115888"/>
            <a:ext cx="8640763" cy="6626225"/>
          </a:xfrm>
        </p:spPr>
        <p:txBody>
          <a:bodyPr/>
          <a:lstStyle/>
          <a:p>
            <a:pPr marL="0" indent="457200" algn="ctr">
              <a:lnSpc>
                <a:spcPct val="100000"/>
              </a:lnSpc>
              <a:buFont typeface="Arial" panose="020B0604020202020204" pitchFamily="34" charset="0"/>
              <a:buNone/>
              <a:defRPr/>
            </a:pPr>
            <a:r>
              <a:rPr lang="ru-RU" sz="2300" b="1" dirty="0" smtClean="0">
                <a:latin typeface="Times New Roman" panose="02020603050405020304" pitchFamily="18" charset="0"/>
                <a:cs typeface="Times New Roman" panose="02020603050405020304" pitchFamily="18" charset="0"/>
              </a:rPr>
              <a:t>Государственная политика противодействия коррупции реализуется</a:t>
            </a:r>
            <a:r>
              <a:rPr lang="ru-RU" sz="2300" dirty="0" smtClean="0">
                <a:latin typeface="Times New Roman" panose="02020603050405020304" pitchFamily="18" charset="0"/>
                <a:cs typeface="Times New Roman" panose="02020603050405020304" pitchFamily="18" charset="0"/>
              </a:rPr>
              <a:t>:</a:t>
            </a:r>
          </a:p>
          <a:p>
            <a:pPr marL="0" indent="457200">
              <a:lnSpc>
                <a:spcPct val="100000"/>
              </a:lnSpc>
              <a:buFont typeface="Arial" panose="020B0604020202020204" pitchFamily="34" charset="0"/>
              <a:buNone/>
              <a:defRPr/>
            </a:pPr>
            <a:r>
              <a:rPr lang="ru-RU" sz="2300" dirty="0" smtClean="0">
                <a:latin typeface="Times New Roman" panose="02020603050405020304" pitchFamily="18" charset="0"/>
                <a:cs typeface="Times New Roman" panose="02020603050405020304" pitchFamily="18" charset="0"/>
              </a:rPr>
              <a:t>- при формировании и исполнении бюджетов всех уровней;</a:t>
            </a:r>
          </a:p>
          <a:p>
            <a:pPr marL="0" indent="457200">
              <a:lnSpc>
                <a:spcPct val="100000"/>
              </a:lnSpc>
              <a:buFont typeface="Arial" panose="020B0604020202020204" pitchFamily="34" charset="0"/>
              <a:buNone/>
              <a:defRPr/>
            </a:pPr>
            <a:r>
              <a:rPr lang="ru-RU" sz="2300" dirty="0" smtClean="0">
                <a:latin typeface="Times New Roman" panose="02020603050405020304" pitchFamily="18" charset="0"/>
                <a:cs typeface="Times New Roman" panose="02020603050405020304" pitchFamily="18" charset="0"/>
              </a:rPr>
              <a:t>- путем решения кадровых вопросов;</a:t>
            </a:r>
          </a:p>
          <a:p>
            <a:pPr marL="0" indent="457200">
              <a:lnSpc>
                <a:spcPct val="100000"/>
              </a:lnSpc>
              <a:buFont typeface="Arial" panose="020B0604020202020204" pitchFamily="34" charset="0"/>
              <a:buNone/>
              <a:defRPr/>
            </a:pPr>
            <a:r>
              <a:rPr lang="ru-RU" sz="2300" dirty="0" smtClean="0">
                <a:latin typeface="Times New Roman" panose="02020603050405020304" pitchFamily="18" charset="0"/>
                <a:cs typeface="Times New Roman" panose="02020603050405020304" pitchFamily="18" charset="0"/>
              </a:rPr>
              <a:t>- в ходе осуществления права законодательной инициативы и принятия законодательных (нормативных правовых) актов</a:t>
            </a:r>
          </a:p>
          <a:p>
            <a:pPr marL="0" indent="457200">
              <a:lnSpc>
                <a:spcPct val="100000"/>
              </a:lnSpc>
              <a:buFont typeface="Arial" panose="020B0604020202020204" pitchFamily="34" charset="0"/>
              <a:buNone/>
              <a:defRPr/>
            </a:pPr>
            <a:r>
              <a:rPr lang="ru-RU" sz="2300" dirty="0" smtClean="0">
                <a:latin typeface="Times New Roman" panose="02020603050405020304" pitchFamily="18" charset="0"/>
                <a:cs typeface="Times New Roman" panose="02020603050405020304" pitchFamily="18" charset="0"/>
              </a:rPr>
              <a:t>- в ходе контроля за исполнением законодательства Российской Федерации и выполнением мероприятий</a:t>
            </a:r>
          </a:p>
          <a:p>
            <a:pPr marL="0" indent="457200">
              <a:lnSpc>
                <a:spcPct val="100000"/>
              </a:lnSpc>
              <a:buFont typeface="Arial" panose="020B0604020202020204" pitchFamily="34" charset="0"/>
              <a:buNone/>
              <a:defRPr/>
            </a:pPr>
            <a:r>
              <a:rPr lang="ru-RU" sz="2300" dirty="0" smtClean="0">
                <a:latin typeface="Times New Roman" panose="02020603050405020304" pitchFamily="18" charset="0"/>
                <a:cs typeface="Times New Roman" panose="02020603050405020304" pitchFamily="18" charset="0"/>
              </a:rPr>
              <a:t>- путем обеспечения неотвратимости ответственности за коррупционные правонарушения и объективного применения законодательства Российской Федерации;</a:t>
            </a:r>
          </a:p>
          <a:p>
            <a:pPr marL="0" indent="457200">
              <a:lnSpc>
                <a:spcPct val="100000"/>
              </a:lnSpc>
              <a:buFont typeface="Arial" panose="020B0604020202020204" pitchFamily="34" charset="0"/>
              <a:buNone/>
              <a:defRPr/>
            </a:pPr>
            <a:r>
              <a:rPr lang="ru-RU" sz="2300" dirty="0" smtClean="0">
                <a:latin typeface="Times New Roman" panose="02020603050405020304" pitchFamily="18" charset="0"/>
                <a:cs typeface="Times New Roman" panose="02020603050405020304" pitchFamily="18" charset="0"/>
              </a:rPr>
              <a:t>- путем оказания содействия средствам массовой информации в широком и объективном освещении положения дел в области противодействия коррупции;</a:t>
            </a:r>
          </a:p>
          <a:p>
            <a:pPr marL="0" indent="457200">
              <a:lnSpc>
                <a:spcPct val="100000"/>
              </a:lnSpc>
              <a:buFont typeface="Arial" panose="020B0604020202020204" pitchFamily="34" charset="0"/>
              <a:buNone/>
              <a:defRPr/>
            </a:pPr>
            <a:r>
              <a:rPr lang="ru-RU" sz="2300" dirty="0" smtClean="0">
                <a:latin typeface="Times New Roman" panose="02020603050405020304" pitchFamily="18" charset="0"/>
                <a:cs typeface="Times New Roman" panose="02020603050405020304" pitchFamily="18" charset="0"/>
              </a:rPr>
              <a:t>- путем активного вовлечения в работу по противодействию коррупции политических партий, общественных объединений и других институтов гражданского общества.</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ctrTitle"/>
          </p:nvPr>
        </p:nvSpPr>
        <p:spPr>
          <a:xfrm>
            <a:off x="250825" y="188913"/>
            <a:ext cx="8713788" cy="576262"/>
          </a:xfrm>
        </p:spPr>
        <p:txBody>
          <a:bodyPr rtlCol="0">
            <a:normAutofit fontScale="90000"/>
          </a:bodyPr>
          <a:lstStyle/>
          <a:p>
            <a:pPr eaLnBrk="1" fontAlgn="auto" hangingPunct="1">
              <a:spcAft>
                <a:spcPts val="0"/>
              </a:spcAft>
              <a:defRPr/>
            </a:pPr>
            <a:r>
              <a:rPr lang="ru-RU" altLang="ru-RU" dirty="0" smtClean="0">
                <a:latin typeface="Times New Roman" pitchFamily="18" charset="0"/>
                <a:cs typeface="Times New Roman" pitchFamily="18" charset="0"/>
              </a:rPr>
              <a:t>Коррупция – явление историческое</a:t>
            </a:r>
          </a:p>
        </p:txBody>
      </p:sp>
      <p:sp>
        <p:nvSpPr>
          <p:cNvPr id="4099" name="Подзаголовок 2"/>
          <p:cNvSpPr>
            <a:spLocks noGrp="1"/>
          </p:cNvSpPr>
          <p:nvPr>
            <p:ph type="subTitle" idx="1"/>
          </p:nvPr>
        </p:nvSpPr>
        <p:spPr>
          <a:xfrm>
            <a:off x="323850" y="908050"/>
            <a:ext cx="8424863" cy="936625"/>
          </a:xfrm>
        </p:spPr>
        <p:txBody>
          <a:bodyPr/>
          <a:lstStyle/>
          <a:p>
            <a:pPr algn="l" eaLnBrk="1" hangingPunct="1">
              <a:buFont typeface="Wingdings 3" pitchFamily="18" charset="2"/>
              <a:buNone/>
            </a:pPr>
            <a:endParaRPr lang="ru-RU" altLang="ru-RU" sz="2800" smtClean="0">
              <a:cs typeface="Times New Roman" pitchFamily="18" charset="0"/>
            </a:endParaRPr>
          </a:p>
        </p:txBody>
      </p:sp>
      <p:pic>
        <p:nvPicPr>
          <p:cNvPr id="4100" name="Picture 7" descr="https://fhd.multiurok.ru/7/8/8/78877043557b684d829bfdb2361fcd0084572d29/img6.jpg"/>
          <p:cNvPicPr>
            <a:picLocks noChangeAspect="1" noChangeArrowheads="1"/>
          </p:cNvPicPr>
          <p:nvPr/>
        </p:nvPicPr>
        <p:blipFill>
          <a:blip r:embed="rId2"/>
          <a:srcRect/>
          <a:stretch>
            <a:fillRect/>
          </a:stretch>
        </p:blipFill>
        <p:spPr bwMode="auto">
          <a:xfrm>
            <a:off x="539750" y="836613"/>
            <a:ext cx="8326438" cy="6021387"/>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628650" y="365125"/>
            <a:ext cx="7886700" cy="46038"/>
          </a:xfrm>
        </p:spPr>
        <p:txBody>
          <a:bodyPr/>
          <a:lstStyle/>
          <a:p>
            <a:endParaRPr lang="ru-RU" altLang="ru-RU" sz="800" smtClean="0"/>
          </a:p>
        </p:txBody>
      </p:sp>
      <p:sp>
        <p:nvSpPr>
          <p:cNvPr id="3" name="Объект 2"/>
          <p:cNvSpPr>
            <a:spLocks noGrp="1"/>
          </p:cNvSpPr>
          <p:nvPr>
            <p:ph idx="1"/>
          </p:nvPr>
        </p:nvSpPr>
        <p:spPr>
          <a:xfrm>
            <a:off x="628650" y="411163"/>
            <a:ext cx="8264525" cy="5765800"/>
          </a:xfrm>
        </p:spPr>
        <p:txBody>
          <a:bodyPr/>
          <a:lstStyle/>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Закрепленный в законодательстве Российской Федерации и применяемый на практике механизм противодействия коррупции представляет собой систему, включающую три взаимоувязанных и в то же время относительно самостоятельных элемента: </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во-первых, </a:t>
            </a:r>
            <a:r>
              <a:rPr lang="ru-RU" sz="2400" b="1" dirty="0" smtClean="0">
                <a:latin typeface="Times New Roman" panose="02020603050405020304" pitchFamily="18" charset="0"/>
                <a:cs typeface="Times New Roman" panose="02020603050405020304" pitchFamily="18" charset="0"/>
              </a:rPr>
              <a:t>предупреждение</a:t>
            </a:r>
            <a:r>
              <a:rPr lang="ru-RU" sz="2400" dirty="0" smtClean="0">
                <a:latin typeface="Times New Roman" panose="02020603050405020304" pitchFamily="18" charset="0"/>
                <a:cs typeface="Times New Roman" panose="02020603050405020304" pitchFamily="18" charset="0"/>
              </a:rPr>
              <a:t> (профилактика) коррупции, </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во-вторых, уголовное преследование лиц, совершивших коррупционные преступления (</a:t>
            </a:r>
            <a:r>
              <a:rPr lang="ru-RU" sz="2400" b="1" dirty="0" smtClean="0">
                <a:latin typeface="Times New Roman" panose="02020603050405020304" pitchFamily="18" charset="0"/>
                <a:cs typeface="Times New Roman" panose="02020603050405020304" pitchFamily="18" charset="0"/>
              </a:rPr>
              <a:t>борьба</a:t>
            </a:r>
            <a:r>
              <a:rPr lang="ru-RU" sz="2400" dirty="0" smtClean="0">
                <a:latin typeface="Times New Roman" panose="02020603050405020304" pitchFamily="18" charset="0"/>
                <a:cs typeface="Times New Roman" panose="02020603050405020304" pitchFamily="18" charset="0"/>
              </a:rPr>
              <a:t>), и, </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в-третьих, </a:t>
            </a:r>
            <a:r>
              <a:rPr lang="ru-RU" sz="2400" b="1" dirty="0" smtClean="0">
                <a:latin typeface="Times New Roman" panose="02020603050405020304" pitchFamily="18" charset="0"/>
                <a:cs typeface="Times New Roman" panose="02020603050405020304" pitchFamily="18" charset="0"/>
              </a:rPr>
              <a:t>минимизация и (или) ликвидация</a:t>
            </a:r>
            <a:r>
              <a:rPr lang="ru-RU" sz="2400" dirty="0" smtClean="0">
                <a:latin typeface="Times New Roman" panose="02020603050405020304" pitchFamily="18" charset="0"/>
                <a:cs typeface="Times New Roman" panose="02020603050405020304" pitchFamily="18" charset="0"/>
              </a:rPr>
              <a:t> последствий коррупционных деяний. </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628650" y="365125"/>
            <a:ext cx="7886700" cy="46038"/>
          </a:xfrm>
        </p:spPr>
        <p:txBody>
          <a:bodyPr/>
          <a:lstStyle/>
          <a:p>
            <a:endParaRPr lang="ru-RU" altLang="ru-RU" sz="800" smtClean="0"/>
          </a:p>
        </p:txBody>
      </p:sp>
      <p:sp>
        <p:nvSpPr>
          <p:cNvPr id="32771" name="Объект 2"/>
          <p:cNvSpPr>
            <a:spLocks noGrp="1"/>
          </p:cNvSpPr>
          <p:nvPr>
            <p:ph idx="1"/>
          </p:nvPr>
        </p:nvSpPr>
        <p:spPr>
          <a:xfrm>
            <a:off x="323850" y="365125"/>
            <a:ext cx="8569325" cy="6303963"/>
          </a:xfrm>
        </p:spPr>
        <p:txBody>
          <a:bodyPr/>
          <a:lstStyle/>
          <a:p>
            <a:pPr marL="0" indent="457200">
              <a:lnSpc>
                <a:spcPct val="100000"/>
              </a:lnSpc>
              <a:buFont typeface="Arial" charset="0"/>
              <a:buNone/>
            </a:pPr>
            <a:r>
              <a:rPr lang="ru-RU" altLang="ru-RU" sz="2200" smtClean="0">
                <a:latin typeface="Times New Roman" pitchFamily="18" charset="0"/>
                <a:cs typeface="Times New Roman" pitchFamily="18" charset="0"/>
              </a:rPr>
              <a:t>Данный механизм строится на использовании, прежде всего, </a:t>
            </a:r>
            <a:r>
              <a:rPr lang="ru-RU" altLang="ru-RU" sz="2200" b="1" smtClean="0">
                <a:latin typeface="Times New Roman" pitchFamily="18" charset="0"/>
                <a:cs typeface="Times New Roman" pitchFamily="18" charset="0"/>
              </a:rPr>
              <a:t>мер предупреждения, </a:t>
            </a:r>
            <a:r>
              <a:rPr lang="ru-RU" altLang="ru-RU" sz="2200" smtClean="0">
                <a:latin typeface="Times New Roman" pitchFamily="18" charset="0"/>
                <a:cs typeface="Times New Roman" pitchFamily="18" charset="0"/>
              </a:rPr>
              <a:t>направленных на создание на государственной и муниципальной службе атмосферы «неприличности» и «невыгодности» коррупционного поведения.</a:t>
            </a:r>
          </a:p>
          <a:p>
            <a:pPr marL="0" indent="457200">
              <a:lnSpc>
                <a:spcPct val="100000"/>
              </a:lnSpc>
              <a:buFont typeface="Arial" charset="0"/>
              <a:buNone/>
            </a:pPr>
            <a:r>
              <a:rPr lang="ru-RU" altLang="ru-RU" sz="2200" smtClean="0">
                <a:latin typeface="Times New Roman" pitchFamily="18" charset="0"/>
                <a:cs typeface="Times New Roman" pitchFamily="18" charset="0"/>
              </a:rPr>
              <a:t>К </a:t>
            </a:r>
            <a:r>
              <a:rPr lang="ru-RU" altLang="ru-RU" sz="2200" b="1" smtClean="0">
                <a:latin typeface="Times New Roman" pitchFamily="18" charset="0"/>
                <a:cs typeface="Times New Roman" pitchFamily="18" charset="0"/>
              </a:rPr>
              <a:t>мерам предупреждения</a:t>
            </a:r>
            <a:r>
              <a:rPr lang="ru-RU" altLang="ru-RU" sz="2200" smtClean="0">
                <a:latin typeface="Times New Roman" pitchFamily="18" charset="0"/>
                <a:cs typeface="Times New Roman" pitchFamily="18" charset="0"/>
              </a:rPr>
              <a:t>, призванным сузить возможности коррупционного поведения относятся, в частности:</a:t>
            </a:r>
          </a:p>
          <a:p>
            <a:pPr marL="0" indent="457200">
              <a:lnSpc>
                <a:spcPct val="100000"/>
              </a:lnSpc>
              <a:buFont typeface="Arial" charset="0"/>
              <a:buNone/>
            </a:pPr>
            <a:r>
              <a:rPr lang="ru-RU" altLang="ru-RU" sz="2200" smtClean="0">
                <a:latin typeface="Times New Roman" pitchFamily="18" charset="0"/>
                <a:cs typeface="Times New Roman" pitchFamily="18" charset="0"/>
              </a:rPr>
              <a:t>1) создание в государственных органах подразделений по профилактике коррупционных и иных правонарушений; </a:t>
            </a:r>
          </a:p>
          <a:p>
            <a:pPr marL="0" indent="457200">
              <a:lnSpc>
                <a:spcPct val="100000"/>
              </a:lnSpc>
              <a:buFont typeface="Arial" charset="0"/>
              <a:buNone/>
            </a:pPr>
            <a:r>
              <a:rPr lang="ru-RU" altLang="ru-RU" sz="2200" smtClean="0">
                <a:latin typeface="Times New Roman" pitchFamily="18" charset="0"/>
                <a:cs typeface="Times New Roman" pitchFamily="18" charset="0"/>
              </a:rPr>
              <a:t>2) представление сведений о доходах соответствующими категориями государственных и муниципальных служащих и лицами, замещающими руководящие должности в государственных корпорациях, и членами их семей и об имуществе;</a:t>
            </a:r>
          </a:p>
          <a:p>
            <a:pPr marL="0" indent="457200">
              <a:lnSpc>
                <a:spcPct val="100000"/>
              </a:lnSpc>
              <a:buFont typeface="Arial" charset="0"/>
              <a:buNone/>
            </a:pPr>
            <a:r>
              <a:rPr lang="ru-RU" altLang="ru-RU" sz="2200" smtClean="0">
                <a:latin typeface="Times New Roman" pitchFamily="18" charset="0"/>
                <a:cs typeface="Times New Roman" pitchFamily="18" charset="0"/>
              </a:rPr>
              <a:t>3) проведение подразделениями по профилактике коррупционных правонарушений проверок достоверности представленных сведений. </a:t>
            </a:r>
          </a:p>
          <a:p>
            <a:pPr marL="0" indent="457200">
              <a:lnSpc>
                <a:spcPct val="100000"/>
              </a:lnSpc>
              <a:buFont typeface="Arial" charset="0"/>
              <a:buNone/>
            </a:pPr>
            <a:r>
              <a:rPr lang="ru-RU" altLang="ru-RU" sz="2200" smtClean="0">
                <a:latin typeface="Times New Roman" pitchFamily="18" charset="0"/>
                <a:cs typeface="Times New Roman" pitchFamily="18" charset="0"/>
              </a:rPr>
              <a:t>5) осуществление антикоррупционной экспертизы нормативных правовых актов;</a:t>
            </a:r>
            <a:endParaRPr lang="ru-RU" altLang="ru-RU" smtClean="0"/>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628650" y="365125"/>
            <a:ext cx="7886700" cy="46038"/>
          </a:xfrm>
        </p:spPr>
        <p:txBody>
          <a:bodyPr/>
          <a:lstStyle/>
          <a:p>
            <a:endParaRPr lang="ru-RU" altLang="ru-RU" sz="800" smtClean="0"/>
          </a:p>
        </p:txBody>
      </p:sp>
      <p:sp>
        <p:nvSpPr>
          <p:cNvPr id="3" name="Объект 2"/>
          <p:cNvSpPr>
            <a:spLocks noGrp="1"/>
          </p:cNvSpPr>
          <p:nvPr>
            <p:ph idx="1"/>
          </p:nvPr>
        </p:nvSpPr>
        <p:spPr>
          <a:xfrm>
            <a:off x="179388" y="260350"/>
            <a:ext cx="8713787" cy="6408738"/>
          </a:xfrm>
        </p:spPr>
        <p:txBody>
          <a:bodyPr/>
          <a:lstStyle/>
          <a:p>
            <a:pPr marL="0" indent="457200">
              <a:lnSpc>
                <a:spcPct val="100000"/>
              </a:lnSpc>
              <a:buFont typeface="Arial" panose="020B0604020202020204" pitchFamily="34" charset="0"/>
              <a:buNone/>
              <a:defRPr/>
            </a:pPr>
            <a:r>
              <a:rPr lang="ru-RU" sz="2200" dirty="0">
                <a:latin typeface="Times New Roman" panose="02020603050405020304" pitchFamily="18" charset="0"/>
                <a:cs typeface="Times New Roman" panose="02020603050405020304" pitchFamily="18" charset="0"/>
              </a:rPr>
              <a:t>6) формирование механизма по разрешению конфликта интересов и активизация работы комиссий по соблюдению требований к служебному поведению всех государственных служащих.</a:t>
            </a:r>
          </a:p>
          <a:p>
            <a:pPr marL="0" indent="457200">
              <a:lnSpc>
                <a:spcPct val="100000"/>
              </a:lnSpc>
              <a:buFont typeface="Arial" panose="020B0604020202020204" pitchFamily="34" charset="0"/>
              <a:buNone/>
              <a:defRPr/>
            </a:pPr>
            <a:r>
              <a:rPr lang="ru-RU" sz="2200" dirty="0">
                <a:latin typeface="Times New Roman" panose="02020603050405020304" pitchFamily="18" charset="0"/>
                <a:cs typeface="Times New Roman" panose="02020603050405020304" pitchFamily="18" charset="0"/>
              </a:rPr>
              <a:t>7) обязанность государственных и муниципальных служащих уведомлять об обращениях в целях склонения к совершению коррупционных правонарушений;</a:t>
            </a:r>
          </a:p>
          <a:p>
            <a:pPr marL="0" indent="457200">
              <a:lnSpc>
                <a:spcPct val="100000"/>
              </a:lnSpc>
              <a:buFont typeface="Arial" panose="020B0604020202020204" pitchFamily="34" charset="0"/>
              <a:buNone/>
              <a:defRPr/>
            </a:pPr>
            <a:r>
              <a:rPr lang="ru-RU" sz="2200" dirty="0">
                <a:latin typeface="Times New Roman" panose="02020603050405020304" pitchFamily="18" charset="0"/>
                <a:cs typeface="Times New Roman" panose="02020603050405020304" pitchFamily="18" charset="0"/>
              </a:rPr>
              <a:t>8) установление ограничения для бывших государственных или муниципальных служащих в течение двух лет </a:t>
            </a:r>
            <a:r>
              <a:rPr lang="ru-RU" sz="2200" b="1" dirty="0">
                <a:latin typeface="Times New Roman" panose="02020603050405020304" pitchFamily="18" charset="0"/>
                <a:cs typeface="Times New Roman" panose="02020603050405020304" pitchFamily="18" charset="0"/>
              </a:rPr>
              <a:t>после увольнения</a:t>
            </a:r>
            <a:r>
              <a:rPr lang="ru-RU" sz="2200" dirty="0">
                <a:latin typeface="Times New Roman" panose="02020603050405020304" pitchFamily="18" charset="0"/>
                <a:cs typeface="Times New Roman" panose="02020603050405020304" pitchFamily="18" charset="0"/>
              </a:rPr>
              <a:t> с государственной или муниципальной службы замещать должности в коммерческих и некоммерческих организациях, если отдельные функции государственного управления данными организациями входили в должностные (служебные) обязанности государственного или муниципального служащего;</a:t>
            </a:r>
          </a:p>
          <a:p>
            <a:pPr marL="0" indent="457200">
              <a:lnSpc>
                <a:spcPct val="100000"/>
              </a:lnSpc>
              <a:buFont typeface="Arial" panose="020B0604020202020204" pitchFamily="34" charset="0"/>
              <a:buNone/>
              <a:defRPr/>
            </a:pPr>
            <a:r>
              <a:rPr lang="ru-RU" sz="2200" dirty="0">
                <a:latin typeface="Times New Roman" panose="02020603050405020304" pitchFamily="18" charset="0"/>
                <a:cs typeface="Times New Roman" panose="02020603050405020304" pitchFamily="18" charset="0"/>
              </a:rPr>
              <a:t>9) ограничения получения подарков от физических и юридических лиц (подарки, денежное вознаграждение, ссуды, услуги, оплату развлечений, отдыха, транспортных расходов и иные вознаграждения) в связи с исполнением должностных обязанностей (3 т. р.; налог с 4 т.).</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628650" y="365125"/>
            <a:ext cx="7886700" cy="46038"/>
          </a:xfrm>
        </p:spPr>
        <p:txBody>
          <a:bodyPr/>
          <a:lstStyle/>
          <a:p>
            <a:endParaRPr lang="ru-RU" altLang="ru-RU" sz="800" smtClean="0"/>
          </a:p>
        </p:txBody>
      </p:sp>
      <p:sp>
        <p:nvSpPr>
          <p:cNvPr id="3" name="Объект 2"/>
          <p:cNvSpPr>
            <a:spLocks noGrp="1"/>
          </p:cNvSpPr>
          <p:nvPr>
            <p:ph idx="1"/>
          </p:nvPr>
        </p:nvSpPr>
        <p:spPr>
          <a:xfrm>
            <a:off x="628650" y="365125"/>
            <a:ext cx="7886700" cy="5811838"/>
          </a:xfrm>
        </p:spPr>
        <p:txBody>
          <a:bodyPr/>
          <a:lstStyle/>
          <a:p>
            <a:pPr marL="0" indent="457200">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10) запрет на выезд в связи с исполнением должностных обязанностей за пределы территории Российской Федерации за счет средств физических и юридических лиц;</a:t>
            </a:r>
          </a:p>
          <a:p>
            <a:pPr marL="0" indent="457200">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11) установление запрета на исполнения незаконных приказов;</a:t>
            </a:r>
          </a:p>
          <a:p>
            <a:pPr marL="0" indent="457200">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12) введение административной ответственности юридических лиц за передачу от имени или в интересах юридического лица </a:t>
            </a:r>
            <a:r>
              <a:rPr lang="ru-RU" sz="2400" dirty="0" smtClean="0">
                <a:latin typeface="Times New Roman" panose="02020603050405020304" pitchFamily="18" charset="0"/>
                <a:cs typeface="Times New Roman" panose="02020603050405020304" pitchFamily="18" charset="0"/>
              </a:rPr>
              <a:t>«взятки» </a:t>
            </a:r>
            <a:r>
              <a:rPr lang="ru-RU" sz="2400" dirty="0">
                <a:latin typeface="Times New Roman" panose="02020603050405020304" pitchFamily="18" charset="0"/>
                <a:cs typeface="Times New Roman" panose="02020603050405020304" pitchFamily="18" charset="0"/>
              </a:rPr>
              <a:t>должностному лицу; </a:t>
            </a:r>
          </a:p>
          <a:p>
            <a:pPr marL="0" indent="457200">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13) существенное ограничение возможности государственных органов проводить проверки соблюдения юридическими лицами, индивидуальными предпринимателями установленных для их деятельности</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flipV="1">
            <a:off x="628650" y="319088"/>
            <a:ext cx="7886700" cy="46037"/>
          </a:xfrm>
        </p:spPr>
        <p:txBody>
          <a:bodyPr/>
          <a:lstStyle/>
          <a:p>
            <a:endParaRPr lang="ru-RU" altLang="ru-RU" sz="800" smtClean="0"/>
          </a:p>
        </p:txBody>
      </p:sp>
      <p:sp>
        <p:nvSpPr>
          <p:cNvPr id="3" name="Объект 2"/>
          <p:cNvSpPr>
            <a:spLocks noGrp="1"/>
          </p:cNvSpPr>
          <p:nvPr>
            <p:ph idx="1"/>
          </p:nvPr>
        </p:nvSpPr>
        <p:spPr>
          <a:xfrm>
            <a:off x="468313" y="319088"/>
            <a:ext cx="8424862" cy="6278562"/>
          </a:xfrm>
        </p:spPr>
        <p:txBody>
          <a:bodyPr/>
          <a:lstStyle/>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Меры, образуемые </a:t>
            </a:r>
            <a:r>
              <a:rPr lang="ru-RU" sz="2400" b="1" dirty="0" smtClean="0">
                <a:latin typeface="Times New Roman" panose="02020603050405020304" pitchFamily="18" charset="0"/>
                <a:cs typeface="Times New Roman" panose="02020603050405020304" pitchFamily="18" charset="0"/>
              </a:rPr>
              <a:t>второй элемент системы</a:t>
            </a:r>
            <a:r>
              <a:rPr lang="ru-RU" sz="2400" dirty="0" smtClean="0">
                <a:latin typeface="Times New Roman" panose="02020603050405020304" pitchFamily="18" charset="0"/>
                <a:cs typeface="Times New Roman" panose="02020603050405020304" pitchFamily="18" charset="0"/>
              </a:rPr>
              <a:t> противодействия коррупции - </a:t>
            </a:r>
            <a:r>
              <a:rPr lang="ru-RU" sz="2400" b="1" dirty="0" smtClean="0">
                <a:latin typeface="Times New Roman" panose="02020603050405020304" pitchFamily="18" charset="0"/>
                <a:cs typeface="Times New Roman" panose="02020603050405020304" pitchFamily="18" charset="0"/>
              </a:rPr>
              <a:t>борьбу с коррупцией</a:t>
            </a:r>
            <a:r>
              <a:rPr lang="ru-RU" sz="2400" dirty="0" smtClean="0">
                <a:latin typeface="Times New Roman" panose="02020603050405020304" pitchFamily="18" charset="0"/>
                <a:cs typeface="Times New Roman" panose="02020603050405020304" pitchFamily="18" charset="0"/>
              </a:rPr>
              <a:t>, регулируются Уголовным кодексом, Уголовно-процессуальным кодексом, Федеральным законом «Об оперативно-розыскной деятельности», другими федеральными законами, определяющими полномочия правоохранительных органов. </a:t>
            </a:r>
          </a:p>
          <a:p>
            <a:pPr marL="0" indent="457200">
              <a:lnSpc>
                <a:spcPct val="100000"/>
              </a:lnSpc>
              <a:buFont typeface="Arial" panose="020B0604020202020204" pitchFamily="34" charset="0"/>
              <a:buNone/>
              <a:defRPr/>
            </a:pPr>
            <a:r>
              <a:rPr lang="ru-RU" sz="2400" b="1" dirty="0" smtClean="0">
                <a:latin typeface="Times New Roman" panose="02020603050405020304" pitchFamily="18" charset="0"/>
                <a:cs typeface="Times New Roman" panose="02020603050405020304" pitchFamily="18" charset="0"/>
              </a:rPr>
              <a:t>Третий элемент механизма противодействия коррупции - минимизация (или) ликвидация ущерба</a:t>
            </a:r>
            <a:r>
              <a:rPr lang="ru-RU" sz="2400" dirty="0" smtClean="0">
                <a:latin typeface="Times New Roman" panose="02020603050405020304" pitchFamily="18" charset="0"/>
                <a:cs typeface="Times New Roman" panose="02020603050405020304" pitchFamily="18" charset="0"/>
              </a:rPr>
              <a:t> от коррупционных правонарушений регулируется, в частности, гл. 59 «Обязательства вследствие причинения вреда» ГК РФ, гл. 18 «Реабилитация» УПК РФ и другими нормативными правовыми актами Российской Федерации. Вместе с тем, в настоящее время ведется работа по дальнейшему совершенствованию нормативного правового регулирования этого направления противодействия коррупции.</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628650" y="365125"/>
            <a:ext cx="7886700" cy="46038"/>
          </a:xfrm>
        </p:spPr>
        <p:txBody>
          <a:bodyPr/>
          <a:lstStyle/>
          <a:p>
            <a:endParaRPr lang="ru-RU" altLang="ru-RU" sz="800" smtClean="0"/>
          </a:p>
        </p:txBody>
      </p:sp>
      <p:sp>
        <p:nvSpPr>
          <p:cNvPr id="36867" name="Объект 2"/>
          <p:cNvSpPr>
            <a:spLocks noGrp="1"/>
          </p:cNvSpPr>
          <p:nvPr>
            <p:ph idx="1"/>
          </p:nvPr>
        </p:nvSpPr>
        <p:spPr>
          <a:xfrm>
            <a:off x="628650" y="411163"/>
            <a:ext cx="8264525" cy="6042025"/>
          </a:xfrm>
        </p:spPr>
        <p:txBody>
          <a:bodyPr/>
          <a:lstStyle/>
          <a:p>
            <a:pPr marL="0" indent="457200">
              <a:lnSpc>
                <a:spcPct val="100000"/>
              </a:lnSpc>
              <a:buFont typeface="Arial" charset="0"/>
              <a:buNone/>
            </a:pPr>
            <a:r>
              <a:rPr lang="ru-RU" altLang="ru-RU" sz="2400" smtClean="0">
                <a:latin typeface="Times New Roman" pitchFamily="18" charset="0"/>
                <a:cs typeface="Times New Roman" pitchFamily="18" charset="0"/>
              </a:rPr>
              <a:t>Дальнейшее развитие антикоррупционного механизма, как представляется, будет осуществляться в направлениях, предусмотренных </a:t>
            </a:r>
            <a:r>
              <a:rPr lang="ru-RU" altLang="ru-RU" sz="2400" b="1" smtClean="0">
                <a:latin typeface="Times New Roman" pitchFamily="18" charset="0"/>
                <a:cs typeface="Times New Roman" pitchFamily="18" charset="0"/>
              </a:rPr>
              <a:t>Федеральным законом </a:t>
            </a:r>
            <a:r>
              <a:rPr lang="ru-RU" altLang="ru-RU" sz="2400" smtClean="0">
                <a:latin typeface="Times New Roman" pitchFamily="18" charset="0"/>
                <a:cs typeface="Times New Roman" pitchFamily="18" charset="0"/>
              </a:rPr>
              <a:t> от 21 ноября 2011 № 329-ФЗ «О внесении изменений в отдельные законодательные акты Российской Федерации в связи с совершенствованием государственного управления в области противодействия коррупции»:</a:t>
            </a:r>
          </a:p>
          <a:p>
            <a:pPr marL="0" indent="457200">
              <a:lnSpc>
                <a:spcPct val="100000"/>
              </a:lnSpc>
              <a:buFont typeface="Arial" charset="0"/>
              <a:buNone/>
            </a:pPr>
            <a:r>
              <a:rPr lang="ru-RU" altLang="ru-RU" sz="2400" smtClean="0">
                <a:latin typeface="Times New Roman" pitchFamily="18" charset="0"/>
                <a:cs typeface="Times New Roman" pitchFamily="18" charset="0"/>
              </a:rPr>
              <a:t>на банки и иные кредитные организации, регистрирующие и налоговые органы возложена обязанность в соответствии с законодательством о противодействии коррупции представлять руководителям федеральных государственных органов и высшим должностным лицам субъектов Российской Федерации сведения о доходах и об имуществе (включая справки по счетам и вкладам).</a:t>
            </a:r>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628650" y="365125"/>
            <a:ext cx="7886700" cy="111125"/>
          </a:xfrm>
        </p:spPr>
        <p:txBody>
          <a:bodyPr/>
          <a:lstStyle/>
          <a:p>
            <a:endParaRPr lang="ru-RU" altLang="ru-RU" sz="800" smtClean="0"/>
          </a:p>
        </p:txBody>
      </p:sp>
      <p:sp>
        <p:nvSpPr>
          <p:cNvPr id="3" name="Объект 2"/>
          <p:cNvSpPr>
            <a:spLocks noGrp="1"/>
          </p:cNvSpPr>
          <p:nvPr>
            <p:ph idx="1"/>
          </p:nvPr>
        </p:nvSpPr>
        <p:spPr>
          <a:xfrm>
            <a:off x="628650" y="476250"/>
            <a:ext cx="8264525" cy="5700713"/>
          </a:xfrm>
        </p:spPr>
        <p:txBody>
          <a:bodyPr/>
          <a:lstStyle/>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Конкретный </a:t>
            </a:r>
            <a:r>
              <a:rPr lang="ru-RU" sz="2400" b="1" dirty="0" smtClean="0">
                <a:latin typeface="Times New Roman" panose="02020603050405020304" pitchFamily="18" charset="0"/>
                <a:cs typeface="Times New Roman" panose="02020603050405020304" pitchFamily="18" charset="0"/>
              </a:rPr>
              <a:t>перечень руководителей </a:t>
            </a:r>
            <a:r>
              <a:rPr lang="ru-RU" sz="2400" dirty="0" smtClean="0">
                <a:latin typeface="Times New Roman" panose="02020603050405020304" pitchFamily="18" charset="0"/>
                <a:cs typeface="Times New Roman" panose="02020603050405020304" pitchFamily="18" charset="0"/>
              </a:rPr>
              <a:t>федеральных государственных органов, имеющих полномочия запрашивать сведения, составляющие банковскую тайну, будет определяться Президентом Российской Федерации. </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Предполагается, что в интересах некоторых федеральных служб и агентств такие сведения будут запрашивать руководители тех министерств, в подведомственности которых находятся указанные службы и агентства. В тоже время, в других государственных органах право получения таких запросов представится не только федеральным министрам и руководителям федеральных служб, но и одному из заместителей министра или руководителя федеральной службы.</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609600" y="609600"/>
            <a:ext cx="6348413" cy="46038"/>
          </a:xfrm>
        </p:spPr>
        <p:txBody>
          <a:bodyPr rtlCol="0">
            <a:normAutofit fontScale="90000"/>
          </a:bodyPr>
          <a:lstStyle/>
          <a:p>
            <a:pPr eaLnBrk="1" fontAlgn="auto" hangingPunct="1">
              <a:spcAft>
                <a:spcPts val="0"/>
              </a:spcAft>
              <a:defRPr/>
            </a:pPr>
            <a:endParaRPr lang="ru-RU" altLang="ru-RU" sz="800" dirty="0" smtClean="0"/>
          </a:p>
        </p:txBody>
      </p:sp>
      <p:sp>
        <p:nvSpPr>
          <p:cNvPr id="27651" name="Объект 2"/>
          <p:cNvSpPr>
            <a:spLocks noGrp="1"/>
          </p:cNvSpPr>
          <p:nvPr>
            <p:ph idx="1"/>
          </p:nvPr>
        </p:nvSpPr>
        <p:spPr>
          <a:xfrm>
            <a:off x="323850" y="476250"/>
            <a:ext cx="8712200" cy="6192838"/>
          </a:xfrm>
        </p:spPr>
        <p:txBody>
          <a:bodyPr/>
          <a:lstStyle/>
          <a:p>
            <a:pPr marL="0" indent="457200" eaLnBrk="1" hangingPunct="1">
              <a:lnSpc>
                <a:spcPct val="100000"/>
              </a:lnSpc>
              <a:buFont typeface="Arial" panose="020B0604020202020204" pitchFamily="34" charset="0"/>
              <a:buNone/>
              <a:defRPr/>
            </a:pPr>
            <a:r>
              <a:rPr lang="ru-RU" altLang="ru-RU" sz="2400" dirty="0" smtClean="0">
                <a:latin typeface="Times New Roman" panose="02020603050405020304" pitchFamily="18" charset="0"/>
                <a:cs typeface="Times New Roman" panose="02020603050405020304" pitchFamily="18" charset="0"/>
              </a:rPr>
              <a:t>В международном Индексе </a:t>
            </a:r>
            <a:r>
              <a:rPr lang="ru-RU" altLang="ru-RU" sz="2400" b="1" dirty="0" smtClean="0">
                <a:latin typeface="Times New Roman" panose="02020603050405020304" pitchFamily="18" charset="0"/>
                <a:cs typeface="Times New Roman" panose="02020603050405020304" pitchFamily="18" charset="0"/>
              </a:rPr>
              <a:t>восприятия коррупции </a:t>
            </a:r>
            <a:r>
              <a:rPr lang="ru-RU" altLang="ru-RU" sz="2400" dirty="0" smtClean="0">
                <a:latin typeface="Times New Roman" panose="02020603050405020304" pitchFamily="18" charset="0"/>
                <a:cs typeface="Times New Roman" panose="02020603050405020304" pitchFamily="18" charset="0"/>
              </a:rPr>
              <a:t>(ИВК) </a:t>
            </a:r>
          </a:p>
          <a:p>
            <a:pPr marL="0" indent="457200" eaLnBrk="1" hangingPunct="1">
              <a:lnSpc>
                <a:spcPct val="100000"/>
              </a:lnSpc>
              <a:buFont typeface="Arial" panose="020B0604020202020204" pitchFamily="34" charset="0"/>
              <a:buNone/>
              <a:defRPr/>
            </a:pPr>
            <a:r>
              <a:rPr lang="ru-RU" altLang="ru-RU" sz="2400" dirty="0" smtClean="0">
                <a:latin typeface="Times New Roman" panose="02020603050405020304" pitchFamily="18" charset="0"/>
                <a:cs typeface="Times New Roman" panose="02020603050405020304" pitchFamily="18" charset="0"/>
              </a:rPr>
              <a:t>за 2017 год РФ заняла 135 место </a:t>
            </a:r>
          </a:p>
          <a:p>
            <a:pPr marL="0" indent="457200" eaLnBrk="1" hangingPunct="1">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Уже третий год подряд Россия набирает в ИВК 29 баллов, т.е. ее положение в индексе остается стабильным, а изменения места (в 2015 году — 119-е, в 2016 — 131-е) связаны с переменами в других странах и с включением или исключением некоторых стран из индекса.</a:t>
            </a:r>
          </a:p>
          <a:p>
            <a:pPr marL="0" indent="457200" eaLnBrk="1" hangingPunct="1">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Индекс восприятия коррупции составляется на основании опросов экспертов и предпринимателей, проведенных независимыми организациями по всему миру. Как следует из ИВК-2017, целый ряд громких коррупционных дел в России, в том числе суд над бывшим министром экономического развития Алексеем </a:t>
            </a:r>
            <a:r>
              <a:rPr lang="ru-RU" sz="2400" dirty="0" err="1" smtClean="0">
                <a:latin typeface="Times New Roman" panose="02020603050405020304" pitchFamily="18" charset="0"/>
                <a:cs typeface="Times New Roman" panose="02020603050405020304" pitchFamily="18" charset="0"/>
              </a:rPr>
              <a:t>Улюкаевым</a:t>
            </a:r>
            <a:r>
              <a:rPr lang="ru-RU" sz="2400" dirty="0" smtClean="0">
                <a:latin typeface="Times New Roman" panose="02020603050405020304" pitchFamily="18" charset="0"/>
                <a:cs typeface="Times New Roman" panose="02020603050405020304" pitchFamily="18" charset="0"/>
              </a:rPr>
              <a:t> и над бывшими губернаторами Никитой Белых и Александром Хорошавиным, не произвели на респондентов достаточного впечатления, чтобы признать какие-то подвижки в противодействии коррупции.</a:t>
            </a:r>
          </a:p>
          <a:p>
            <a:pPr marL="0" indent="0" eaLnBrk="1" hangingPunct="1">
              <a:buFont typeface="Arial" panose="020B0604020202020204" pitchFamily="34" charset="0"/>
              <a:buNone/>
              <a:defRPr/>
            </a:pPr>
            <a:endParaRPr lang="ru-RU" altLang="ru-RU" sz="2400" dirty="0" smtClean="0"/>
          </a:p>
        </p:txBody>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p:txBody>
          <a:bodyPr/>
          <a:lstStyle/>
          <a:p>
            <a:pPr algn="ctr"/>
            <a:r>
              <a:rPr lang="ru-RU" sz="3200" smtClean="0">
                <a:latin typeface="Times New Roman" pitchFamily="18" charset="0"/>
                <a:cs typeface="Times New Roman" pitchFamily="18" charset="0"/>
              </a:rPr>
              <a:t>Международные правовые стандарты противодействия коррупции: и возможности его применения в России</a:t>
            </a:r>
          </a:p>
        </p:txBody>
      </p:sp>
      <p:sp>
        <p:nvSpPr>
          <p:cNvPr id="3" name="Объект 2"/>
          <p:cNvSpPr>
            <a:spLocks noGrp="1"/>
          </p:cNvSpPr>
          <p:nvPr>
            <p:ph idx="1"/>
          </p:nvPr>
        </p:nvSpPr>
        <p:spPr>
          <a:xfrm>
            <a:off x="628650" y="1825625"/>
            <a:ext cx="8264525" cy="4699000"/>
          </a:xfrm>
        </p:spPr>
        <p:txBody>
          <a:bodyPr/>
          <a:lstStyle/>
          <a:p>
            <a:pPr marL="0" indent="457200">
              <a:lnSpc>
                <a:spcPct val="100000"/>
              </a:lnSpc>
              <a:buFont typeface="Arial" panose="020B0604020202020204" pitchFamily="34" charset="0"/>
              <a:buNone/>
              <a:defRPr/>
            </a:pPr>
            <a:r>
              <a:rPr lang="ru-RU" sz="2400" u="sng" dirty="0">
                <a:latin typeface="Times New Roman" panose="02020603050405020304" pitchFamily="18" charset="0"/>
                <a:cs typeface="Times New Roman" panose="02020603050405020304" pitchFamily="18" charset="0"/>
              </a:rPr>
              <a:t>Международно-правовые стандарты противодействия коррупции определены рядом конвенций</a:t>
            </a:r>
            <a:r>
              <a:rPr lang="ru-RU" sz="2400" dirty="0">
                <a:latin typeface="Times New Roman" panose="02020603050405020304" pitchFamily="18" charset="0"/>
                <a:cs typeface="Times New Roman" panose="02020603050405020304" pitchFamily="18" charset="0"/>
              </a:rPr>
              <a:t>: </a:t>
            </a:r>
          </a:p>
          <a:p>
            <a:pPr marL="0" indent="457200">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Конвенция ООН против коррупции от 31 октября 2003 г., </a:t>
            </a:r>
          </a:p>
          <a:p>
            <a:pPr marL="0" indent="457200">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Конвенция Совета Европы об уголовной ответственности за коррупцию от 27 января 1999 г., </a:t>
            </a:r>
          </a:p>
          <a:p>
            <a:pPr marL="0" indent="457200">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Конвенция Совета Европы «об отмывании, выявлении, изъятии и конфискации доходов от преступной деятельности» от 8 ноября 1990 г.; Конвенция ООН против транснациональной организованной преступности; </a:t>
            </a:r>
            <a:endParaRPr lang="ru-RU" sz="2400" dirty="0" smtClean="0">
              <a:latin typeface="Times New Roman" panose="02020603050405020304" pitchFamily="18" charset="0"/>
              <a:cs typeface="Times New Roman" panose="02020603050405020304" pitchFamily="18" charset="0"/>
            </a:endParaRP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Конвенция Совета Европы о гражданско-правовой ответственности за коррупцию от 4 ноября 1999 г.; </a:t>
            </a:r>
            <a:endParaRPr lang="ru-RU"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628650" y="365125"/>
            <a:ext cx="7886700" cy="46038"/>
          </a:xfrm>
        </p:spPr>
        <p:txBody>
          <a:bodyPr/>
          <a:lstStyle/>
          <a:p>
            <a:endParaRPr lang="ru-RU" sz="800" smtClean="0"/>
          </a:p>
        </p:txBody>
      </p:sp>
      <p:sp>
        <p:nvSpPr>
          <p:cNvPr id="3" name="Объект 2"/>
          <p:cNvSpPr>
            <a:spLocks noGrp="1"/>
          </p:cNvSpPr>
          <p:nvPr>
            <p:ph idx="1"/>
          </p:nvPr>
        </p:nvSpPr>
        <p:spPr>
          <a:xfrm>
            <a:off x="179388" y="411163"/>
            <a:ext cx="8856662" cy="6042025"/>
          </a:xfrm>
        </p:spPr>
        <p:txBody>
          <a:bodyPr/>
          <a:lstStyle/>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Межамериканская </a:t>
            </a:r>
            <a:r>
              <a:rPr lang="ru-RU" sz="2400" dirty="0">
                <a:latin typeface="Times New Roman" panose="02020603050405020304" pitchFamily="18" charset="0"/>
                <a:cs typeface="Times New Roman" panose="02020603050405020304" pitchFamily="18" charset="0"/>
              </a:rPr>
              <a:t>конвенция о борьбе с коррупцией, принятая организацией американских государств от 29 марта 1996 г.; </a:t>
            </a:r>
          </a:p>
          <a:p>
            <a:pPr marL="0" indent="457200">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Конвенция о борьбе с коррупцией, затрагивающей должностных лиц Европейских сообществ или должностных лиц государств-членов Европейского Союза, принятая Советом Европейского Союза 26 мая 1997 г.; </a:t>
            </a:r>
          </a:p>
          <a:p>
            <a:pPr marL="0" indent="457200">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Конвенция о борьбе с подкупом иностранных должностных лиц при проведении международных деловых операций, принятая организацией экономического сотрудничества и развития 21 ноября 1997 г.; </a:t>
            </a:r>
          </a:p>
          <a:p>
            <a:pPr marL="0" indent="457200">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Конвенция Африканского союза о предупреждении коррупции и борьбе с ней, принятая главами государств и правительств Африканского союза 12 июля 2003 г</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628650" y="0"/>
            <a:ext cx="7886700" cy="836613"/>
          </a:xfrm>
        </p:spPr>
        <p:txBody>
          <a:bodyPr/>
          <a:lstStyle/>
          <a:p>
            <a:pPr algn="ctr" eaLnBrk="1" hangingPunct="1"/>
            <a:r>
              <a:rPr lang="ru-RU" altLang="ru-RU" smtClean="0">
                <a:latin typeface="Times New Roman" pitchFamily="18" charset="0"/>
                <a:cs typeface="Times New Roman" pitchFamily="18" charset="0"/>
              </a:rPr>
              <a:t>Этапы развития коррупции в России</a:t>
            </a:r>
          </a:p>
        </p:txBody>
      </p:sp>
      <p:sp>
        <p:nvSpPr>
          <p:cNvPr id="3" name="Объект 2"/>
          <p:cNvSpPr>
            <a:spLocks noGrp="1"/>
          </p:cNvSpPr>
          <p:nvPr>
            <p:ph idx="1"/>
          </p:nvPr>
        </p:nvSpPr>
        <p:spPr>
          <a:xfrm>
            <a:off x="628650" y="1052513"/>
            <a:ext cx="7886700" cy="5124450"/>
          </a:xfrm>
        </p:spPr>
        <p:txBody>
          <a:bodyPr rtlCol="0">
            <a:normAutofit/>
          </a:bodyPr>
          <a:lstStyle/>
          <a:p>
            <a:pPr marL="571500" indent="-571500" eaLnBrk="1" fontAlgn="auto" hangingPunct="1">
              <a:spcAft>
                <a:spcPts val="0"/>
              </a:spcAft>
              <a:buFont typeface="+mj-lt"/>
              <a:buAutoNum type="romanUcPeriod"/>
              <a:defRPr/>
            </a:pPr>
            <a:r>
              <a:rPr lang="ru-RU" sz="3200" dirty="0" smtClean="0">
                <a:latin typeface="Times New Roman" pitchFamily="18" charset="0"/>
                <a:cs typeface="Times New Roman" pitchFamily="18" charset="0"/>
              </a:rPr>
              <a:t>до 1715 года</a:t>
            </a:r>
          </a:p>
          <a:p>
            <a:pPr marL="571500" indent="-571500" eaLnBrk="1" fontAlgn="auto" hangingPunct="1">
              <a:spcAft>
                <a:spcPts val="0"/>
              </a:spcAft>
              <a:buFont typeface="+mj-lt"/>
              <a:buAutoNum type="romanUcPeriod"/>
              <a:defRPr/>
            </a:pPr>
            <a:r>
              <a:rPr lang="ru-RU" sz="3200" dirty="0" smtClean="0">
                <a:latin typeface="Times New Roman" pitchFamily="18" charset="0"/>
                <a:cs typeface="Times New Roman" pitchFamily="18" charset="0"/>
              </a:rPr>
              <a:t>с 1715 года – начало </a:t>
            </a:r>
            <a:r>
              <a:rPr lang="en-US" sz="3200" dirty="0" smtClean="0">
                <a:latin typeface="Times New Roman" pitchFamily="18" charset="0"/>
                <a:cs typeface="Times New Roman" pitchFamily="18" charset="0"/>
              </a:rPr>
              <a:t>XIX</a:t>
            </a:r>
            <a:r>
              <a:rPr lang="ru-RU" sz="3200" dirty="0" smtClean="0">
                <a:latin typeface="Times New Roman" pitchFamily="18" charset="0"/>
                <a:cs typeface="Times New Roman" pitchFamily="18" charset="0"/>
              </a:rPr>
              <a:t> века</a:t>
            </a:r>
          </a:p>
          <a:p>
            <a:pPr marL="571500" indent="-571500" eaLnBrk="1" fontAlgn="auto" hangingPunct="1">
              <a:spcAft>
                <a:spcPts val="0"/>
              </a:spcAft>
              <a:buFont typeface="+mj-lt"/>
              <a:buAutoNum type="romanUcPeriod"/>
              <a:defRPr/>
            </a:pPr>
            <a:r>
              <a:rPr lang="ru-RU" sz="3200" dirty="0" smtClean="0">
                <a:latin typeface="Times New Roman" pitchFamily="18" charset="0"/>
                <a:cs typeface="Times New Roman" pitchFamily="18" charset="0"/>
              </a:rPr>
              <a:t>начало </a:t>
            </a:r>
            <a:r>
              <a:rPr lang="en-US" sz="3200" dirty="0" smtClean="0">
                <a:latin typeface="Times New Roman" pitchFamily="18" charset="0"/>
                <a:cs typeface="Times New Roman" pitchFamily="18" charset="0"/>
              </a:rPr>
              <a:t>XIX </a:t>
            </a:r>
            <a:r>
              <a:rPr lang="ru-RU" sz="3200" dirty="0" smtClean="0">
                <a:latin typeface="Times New Roman" pitchFamily="18" charset="0"/>
                <a:cs typeface="Times New Roman" pitchFamily="18" charset="0"/>
              </a:rPr>
              <a:t>века – начало </a:t>
            </a:r>
            <a:r>
              <a:rPr lang="en-US" sz="3200" dirty="0" smtClean="0">
                <a:latin typeface="Times New Roman" pitchFamily="18" charset="0"/>
                <a:cs typeface="Times New Roman" pitchFamily="18" charset="0"/>
              </a:rPr>
              <a:t>XX</a:t>
            </a:r>
            <a:r>
              <a:rPr lang="ru-RU" sz="3200" dirty="0" smtClean="0">
                <a:latin typeface="Times New Roman" pitchFamily="18" charset="0"/>
                <a:cs typeface="Times New Roman" pitchFamily="18" charset="0"/>
              </a:rPr>
              <a:t> века</a:t>
            </a:r>
          </a:p>
          <a:p>
            <a:pPr marL="571500" indent="-571500" eaLnBrk="1" fontAlgn="auto" hangingPunct="1">
              <a:spcAft>
                <a:spcPts val="0"/>
              </a:spcAft>
              <a:buFont typeface="+mj-lt"/>
              <a:buAutoNum type="romanUcPeriod"/>
              <a:defRPr/>
            </a:pPr>
            <a:r>
              <a:rPr lang="ru-RU" sz="3200" dirty="0" smtClean="0">
                <a:latin typeface="Times New Roman" pitchFamily="18" charset="0"/>
                <a:cs typeface="Times New Roman" pitchFamily="18" charset="0"/>
              </a:rPr>
              <a:t>коррупция в СССР</a:t>
            </a:r>
            <a:r>
              <a:rPr lang="en-US" sz="3200" dirty="0" smtClean="0">
                <a:latin typeface="Times New Roman" pitchFamily="18" charset="0"/>
                <a:cs typeface="Times New Roman" pitchFamily="18" charset="0"/>
              </a:rPr>
              <a:t>:</a:t>
            </a:r>
          </a:p>
          <a:p>
            <a:pPr lvl="1" eaLnBrk="1" fontAlgn="auto" hangingPunct="1">
              <a:spcAft>
                <a:spcPts val="0"/>
              </a:spcAft>
              <a:buFont typeface="Arial" panose="020B0604020202020204" pitchFamily="34" charset="0"/>
              <a:buChar char="•"/>
              <a:defRPr/>
            </a:pPr>
            <a:r>
              <a:rPr lang="ru-RU" sz="3200" dirty="0" smtClean="0">
                <a:latin typeface="Times New Roman" pitchFamily="18" charset="0"/>
                <a:cs typeface="Times New Roman" pitchFamily="18" charset="0"/>
              </a:rPr>
              <a:t>НЭП</a:t>
            </a:r>
            <a:r>
              <a:rPr lang="en-US" sz="3200" dirty="0" smtClean="0">
                <a:latin typeface="Times New Roman" pitchFamily="18" charset="0"/>
                <a:cs typeface="Times New Roman" pitchFamily="18" charset="0"/>
              </a:rPr>
              <a:t>;</a:t>
            </a:r>
          </a:p>
          <a:p>
            <a:pPr lvl="1" eaLnBrk="1" fontAlgn="auto" hangingPunct="1">
              <a:spcAft>
                <a:spcPts val="0"/>
              </a:spcAft>
              <a:buFont typeface="Arial" panose="020B0604020202020204" pitchFamily="34" charset="0"/>
              <a:buChar char="•"/>
              <a:defRPr/>
            </a:pPr>
            <a:r>
              <a:rPr lang="ru-RU" sz="3200" dirty="0" smtClean="0">
                <a:latin typeface="Times New Roman" pitchFamily="18" charset="0"/>
                <a:cs typeface="Times New Roman" pitchFamily="18" charset="0"/>
              </a:rPr>
              <a:t>послевоенные годы</a:t>
            </a:r>
            <a:r>
              <a:rPr lang="en-US" sz="3200" dirty="0" smtClean="0">
                <a:latin typeface="Times New Roman" pitchFamily="18" charset="0"/>
                <a:cs typeface="Times New Roman" pitchFamily="18" charset="0"/>
              </a:rPr>
              <a:t>;</a:t>
            </a:r>
            <a:endParaRPr lang="ru-RU" sz="3200" dirty="0" smtClean="0">
              <a:latin typeface="Times New Roman" pitchFamily="18" charset="0"/>
              <a:cs typeface="Times New Roman" pitchFamily="18" charset="0"/>
            </a:endParaRPr>
          </a:p>
          <a:p>
            <a:pPr lvl="1" eaLnBrk="1" fontAlgn="auto" hangingPunct="1">
              <a:spcAft>
                <a:spcPts val="0"/>
              </a:spcAft>
              <a:buFont typeface="Arial" panose="020B0604020202020204" pitchFamily="34" charset="0"/>
              <a:buChar char="•"/>
              <a:defRPr/>
            </a:pPr>
            <a:r>
              <a:rPr lang="ru-RU" sz="3200" dirty="0" smtClean="0">
                <a:latin typeface="Times New Roman" pitchFamily="18" charset="0"/>
                <a:cs typeface="Times New Roman" pitchFamily="18" charset="0"/>
              </a:rPr>
              <a:t>начало 80-х годов</a:t>
            </a:r>
            <a:r>
              <a:rPr lang="en-US" sz="3200" dirty="0" smtClean="0">
                <a:latin typeface="Times New Roman" pitchFamily="18" charset="0"/>
                <a:cs typeface="Times New Roman" pitchFamily="18" charset="0"/>
              </a:rPr>
              <a:t>.</a:t>
            </a:r>
          </a:p>
          <a:p>
            <a:pPr marL="457200" lvl="1" indent="-457200" eaLnBrk="1" fontAlgn="auto" hangingPunct="1">
              <a:spcAft>
                <a:spcPts val="0"/>
              </a:spcAft>
              <a:buFont typeface="Arial" panose="020B0604020202020204" pitchFamily="34" charset="0"/>
              <a:buNone/>
              <a:defRPr/>
            </a:pPr>
            <a:r>
              <a:rPr lang="en-US" sz="3200" dirty="0" smtClean="0">
                <a:latin typeface="Times New Roman" pitchFamily="18" charset="0"/>
                <a:cs typeface="Times New Roman" pitchFamily="18" charset="0"/>
              </a:rPr>
              <a:t>V. </a:t>
            </a:r>
            <a:r>
              <a:rPr lang="ru-RU" sz="3200" dirty="0" smtClean="0">
                <a:latin typeface="Times New Roman" pitchFamily="18" charset="0"/>
                <a:cs typeface="Times New Roman" pitchFamily="18" charset="0"/>
              </a:rPr>
              <a:t>современный период</a:t>
            </a:r>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a:xfrm>
            <a:off x="628650" y="365125"/>
            <a:ext cx="7886700" cy="46038"/>
          </a:xfrm>
        </p:spPr>
        <p:txBody>
          <a:bodyPr/>
          <a:lstStyle/>
          <a:p>
            <a:endParaRPr lang="ru-RU" sz="800" smtClean="0"/>
          </a:p>
        </p:txBody>
      </p:sp>
      <p:sp>
        <p:nvSpPr>
          <p:cNvPr id="3" name="Объект 2"/>
          <p:cNvSpPr>
            <a:spLocks noGrp="1"/>
          </p:cNvSpPr>
          <p:nvPr>
            <p:ph idx="1"/>
          </p:nvPr>
        </p:nvSpPr>
        <p:spPr>
          <a:xfrm>
            <a:off x="323850" y="411163"/>
            <a:ext cx="8640763" cy="6330950"/>
          </a:xfrm>
        </p:spPr>
        <p:txBody>
          <a:bodyPr/>
          <a:lstStyle/>
          <a:p>
            <a:pPr marL="0" indent="0">
              <a:buFont typeface="Arial" panose="020B0604020202020204" pitchFamily="34" charset="0"/>
              <a:buNone/>
              <a:defRPr/>
            </a:pPr>
            <a:r>
              <a:rPr lang="ru-RU" sz="2200" b="1" dirty="0">
                <a:latin typeface="Times New Roman" panose="02020603050405020304" pitchFamily="18" charset="0"/>
                <a:cs typeface="Times New Roman" panose="02020603050405020304" pitchFamily="18" charset="0"/>
              </a:rPr>
              <a:t>Конвенции устанавливают следующие </a:t>
            </a:r>
            <a:r>
              <a:rPr lang="ru-RU" sz="2200" b="1" dirty="0" smtClean="0">
                <a:latin typeface="Times New Roman" panose="02020603050405020304" pitchFamily="18" charset="0"/>
                <a:cs typeface="Times New Roman" panose="02020603050405020304" pitchFamily="18" charset="0"/>
              </a:rPr>
              <a:t>стандарты противодействия </a:t>
            </a:r>
            <a:r>
              <a:rPr lang="ru-RU" sz="2200" b="1" dirty="0">
                <a:latin typeface="Times New Roman" panose="02020603050405020304" pitchFamily="18" charset="0"/>
                <a:cs typeface="Times New Roman" panose="02020603050405020304" pitchFamily="18" charset="0"/>
              </a:rPr>
              <a:t>коррупции:</a:t>
            </a:r>
          </a:p>
          <a:p>
            <a:pPr marL="0" indent="457200">
              <a:lnSpc>
                <a:spcPct val="100000"/>
              </a:lnSpc>
              <a:buFont typeface="Arial" panose="020B0604020202020204" pitchFamily="34" charset="0"/>
              <a:buNone/>
              <a:defRPr/>
            </a:pPr>
            <a:r>
              <a:rPr lang="ru-RU" sz="2200" dirty="0" smtClean="0">
                <a:latin typeface="Times New Roman" panose="02020603050405020304" pitchFamily="18" charset="0"/>
                <a:cs typeface="Times New Roman" panose="02020603050405020304" pitchFamily="18" charset="0"/>
              </a:rPr>
              <a:t>1. Проведение </a:t>
            </a:r>
            <a:r>
              <a:rPr lang="ru-RU" sz="2200" dirty="0">
                <a:latin typeface="Times New Roman" panose="02020603050405020304" pitchFamily="18" charset="0"/>
                <a:cs typeface="Times New Roman" panose="02020603050405020304" pitchFamily="18" charset="0"/>
              </a:rPr>
              <a:t>последовательной </a:t>
            </a:r>
            <a:r>
              <a:rPr lang="ru-RU" sz="2200" dirty="0" smtClean="0">
                <a:latin typeface="Times New Roman" panose="02020603050405020304" pitchFamily="18" charset="0"/>
                <a:cs typeface="Times New Roman" panose="02020603050405020304" pitchFamily="18" charset="0"/>
              </a:rPr>
              <a:t>государственной </a:t>
            </a:r>
            <a:r>
              <a:rPr lang="ru-RU" sz="2200" dirty="0">
                <a:latin typeface="Times New Roman" panose="02020603050405020304" pitchFamily="18" charset="0"/>
                <a:cs typeface="Times New Roman" panose="02020603050405020304" pitchFamily="18" charset="0"/>
              </a:rPr>
              <a:t>антикоррупционной политики. </a:t>
            </a:r>
            <a:r>
              <a:rPr lang="ru-RU" sz="2200" dirty="0" smtClean="0">
                <a:latin typeface="Times New Roman" panose="02020603050405020304" pitchFamily="18" charset="0"/>
                <a:cs typeface="Times New Roman" panose="02020603050405020304" pitchFamily="18" charset="0"/>
              </a:rPr>
              <a:t>Государство </a:t>
            </a:r>
            <a:r>
              <a:rPr lang="ru-RU" sz="2200" dirty="0">
                <a:latin typeface="Times New Roman" panose="02020603050405020304" pitchFamily="18" charset="0"/>
                <a:cs typeface="Times New Roman" panose="02020603050405020304" pitchFamily="18" charset="0"/>
              </a:rPr>
              <a:t>разрабатывает и осуществляет или проводит </a:t>
            </a:r>
            <a:r>
              <a:rPr lang="ru-RU" sz="2200" dirty="0" smtClean="0">
                <a:latin typeface="Times New Roman" panose="02020603050405020304" pitchFamily="18" charset="0"/>
                <a:cs typeface="Times New Roman" panose="02020603050405020304" pitchFamily="18" charset="0"/>
              </a:rPr>
              <a:t>эффективную </a:t>
            </a:r>
            <a:r>
              <a:rPr lang="ru-RU" sz="2200" dirty="0">
                <a:latin typeface="Times New Roman" panose="02020603050405020304" pitchFamily="18" charset="0"/>
                <a:cs typeface="Times New Roman" panose="02020603050405020304" pitchFamily="18" charset="0"/>
              </a:rPr>
              <a:t>и скоординированную политику </a:t>
            </a:r>
            <a:r>
              <a:rPr lang="ru-RU" sz="2200" dirty="0" smtClean="0">
                <a:latin typeface="Times New Roman" panose="02020603050405020304" pitchFamily="18" charset="0"/>
                <a:cs typeface="Times New Roman" panose="02020603050405020304" pitchFamily="18" charset="0"/>
              </a:rPr>
              <a:t>противодействия </a:t>
            </a:r>
            <a:r>
              <a:rPr lang="ru-RU" sz="2200" dirty="0">
                <a:latin typeface="Times New Roman" panose="02020603050405020304" pitchFamily="18" charset="0"/>
                <a:cs typeface="Times New Roman" panose="02020603050405020304" pitchFamily="18" charset="0"/>
              </a:rPr>
              <a:t>коррупции, способствующую </a:t>
            </a:r>
            <a:r>
              <a:rPr lang="ru-RU" sz="2200" dirty="0" smtClean="0">
                <a:latin typeface="Times New Roman" panose="02020603050405020304" pitchFamily="18" charset="0"/>
                <a:cs typeface="Times New Roman" panose="02020603050405020304" pitchFamily="18" charset="0"/>
              </a:rPr>
              <a:t>участию </a:t>
            </a:r>
            <a:r>
              <a:rPr lang="ru-RU" sz="2200" dirty="0">
                <a:latin typeface="Times New Roman" panose="02020603050405020304" pitchFamily="18" charset="0"/>
                <a:cs typeface="Times New Roman" panose="02020603050405020304" pitchFamily="18" charset="0"/>
              </a:rPr>
              <a:t>общества и отражающую принципы </a:t>
            </a:r>
            <a:r>
              <a:rPr lang="ru-RU" sz="2200" dirty="0" smtClean="0">
                <a:latin typeface="Times New Roman" panose="02020603050405020304" pitchFamily="18" charset="0"/>
                <a:cs typeface="Times New Roman" panose="02020603050405020304" pitchFamily="18" charset="0"/>
              </a:rPr>
              <a:t>правопорядка</a:t>
            </a:r>
            <a:r>
              <a:rPr lang="ru-RU" sz="2200" dirty="0">
                <a:latin typeface="Times New Roman" panose="02020603050405020304" pitchFamily="18" charset="0"/>
                <a:cs typeface="Times New Roman" panose="02020603050405020304" pitchFamily="18" charset="0"/>
              </a:rPr>
              <a:t>, надлежащего управления </a:t>
            </a:r>
            <a:r>
              <a:rPr lang="ru-RU" sz="2200" dirty="0" smtClean="0">
                <a:latin typeface="Times New Roman" panose="02020603050405020304" pitchFamily="18" charset="0"/>
                <a:cs typeface="Times New Roman" panose="02020603050405020304" pitchFamily="18" charset="0"/>
              </a:rPr>
              <a:t>публичными </a:t>
            </a:r>
            <a:r>
              <a:rPr lang="ru-RU" sz="2200" dirty="0">
                <a:latin typeface="Times New Roman" panose="02020603050405020304" pitchFamily="18" charset="0"/>
                <a:cs typeface="Times New Roman" panose="02020603050405020304" pitchFamily="18" charset="0"/>
              </a:rPr>
              <a:t>делами и публичным имуществом, </a:t>
            </a:r>
            <a:r>
              <a:rPr lang="ru-RU" sz="2200" dirty="0" smtClean="0">
                <a:latin typeface="Times New Roman" panose="02020603050405020304" pitchFamily="18" charset="0"/>
                <a:cs typeface="Times New Roman" panose="02020603050405020304" pitchFamily="18" charset="0"/>
              </a:rPr>
              <a:t>честности </a:t>
            </a:r>
            <a:r>
              <a:rPr lang="ru-RU" sz="2200" dirty="0">
                <a:latin typeface="Times New Roman" panose="02020603050405020304" pitchFamily="18" charset="0"/>
                <a:cs typeface="Times New Roman" panose="02020603050405020304" pitchFamily="18" charset="0"/>
              </a:rPr>
              <a:t>и неподкупности, прозрачности и </a:t>
            </a:r>
            <a:r>
              <a:rPr lang="ru-RU" sz="2200" dirty="0" smtClean="0">
                <a:latin typeface="Times New Roman" panose="02020603050405020304" pitchFamily="18" charset="0"/>
                <a:cs typeface="Times New Roman" panose="02020603050405020304" pitchFamily="18" charset="0"/>
              </a:rPr>
              <a:t>ответственности.</a:t>
            </a:r>
          </a:p>
          <a:p>
            <a:pPr marL="0" indent="457200">
              <a:lnSpc>
                <a:spcPct val="100000"/>
              </a:lnSpc>
              <a:buFont typeface="Arial" panose="020B0604020202020204" pitchFamily="34" charset="0"/>
              <a:buNone/>
              <a:defRPr/>
            </a:pPr>
            <a:r>
              <a:rPr lang="ru-RU" sz="2200" dirty="0">
                <a:latin typeface="Times New Roman" panose="02020603050405020304" pitchFamily="18" charset="0"/>
                <a:cs typeface="Times New Roman" panose="02020603050405020304" pitchFamily="18" charset="0"/>
              </a:rPr>
              <a:t>2. Приоритет мер, направленных на </a:t>
            </a:r>
            <a:r>
              <a:rPr lang="ru-RU" sz="2200" dirty="0" smtClean="0">
                <a:latin typeface="Times New Roman" panose="02020603050405020304" pitchFamily="18" charset="0"/>
                <a:cs typeface="Times New Roman" panose="02020603050405020304" pitchFamily="18" charset="0"/>
              </a:rPr>
              <a:t>предупреждение </a:t>
            </a:r>
            <a:r>
              <a:rPr lang="ru-RU" sz="2200" dirty="0">
                <a:latin typeface="Times New Roman" panose="02020603050405020304" pitchFamily="18" charset="0"/>
                <a:cs typeface="Times New Roman" panose="02020603050405020304" pitchFamily="18" charset="0"/>
              </a:rPr>
              <a:t>коррупции. Следует периодически </a:t>
            </a:r>
            <a:r>
              <a:rPr lang="ru-RU" sz="2200" dirty="0" smtClean="0">
                <a:latin typeface="Times New Roman" panose="02020603050405020304" pitchFamily="18" charset="0"/>
                <a:cs typeface="Times New Roman" panose="02020603050405020304" pitchFamily="18" charset="0"/>
              </a:rPr>
              <a:t>проводить </a:t>
            </a:r>
            <a:r>
              <a:rPr lang="ru-RU" sz="2200" dirty="0">
                <a:latin typeface="Times New Roman" panose="02020603050405020304" pitchFamily="18" charset="0"/>
                <a:cs typeface="Times New Roman" panose="02020603050405020304" pitchFamily="18" charset="0"/>
              </a:rPr>
              <a:t>оценку соответствующих правовых </a:t>
            </a:r>
            <a:r>
              <a:rPr lang="ru-RU" sz="2200" dirty="0" smtClean="0">
                <a:latin typeface="Times New Roman" panose="02020603050405020304" pitchFamily="18" charset="0"/>
                <a:cs typeface="Times New Roman" panose="02020603050405020304" pitchFamily="18" charset="0"/>
              </a:rPr>
              <a:t>документов </a:t>
            </a:r>
            <a:r>
              <a:rPr lang="ru-RU" sz="2200" dirty="0">
                <a:latin typeface="Times New Roman" panose="02020603050405020304" pitchFamily="18" charset="0"/>
                <a:cs typeface="Times New Roman" panose="02020603050405020304" pitchFamily="18" charset="0"/>
              </a:rPr>
              <a:t>и административных мер с целью </a:t>
            </a:r>
            <a:r>
              <a:rPr lang="ru-RU" sz="2200" dirty="0" smtClean="0">
                <a:latin typeface="Times New Roman" panose="02020603050405020304" pitchFamily="18" charset="0"/>
                <a:cs typeface="Times New Roman" panose="02020603050405020304" pitchFamily="18" charset="0"/>
              </a:rPr>
              <a:t>определения </a:t>
            </a:r>
            <a:r>
              <a:rPr lang="ru-RU" sz="2200" dirty="0">
                <a:latin typeface="Times New Roman" panose="02020603050405020304" pitchFamily="18" charset="0"/>
                <a:cs typeface="Times New Roman" panose="02020603050405020304" pitchFamily="18" charset="0"/>
              </a:rPr>
              <a:t>их адекватности с точки зрения </a:t>
            </a:r>
            <a:r>
              <a:rPr lang="ru-RU" sz="2200" dirty="0" smtClean="0">
                <a:latin typeface="Times New Roman" panose="02020603050405020304" pitchFamily="18" charset="0"/>
                <a:cs typeface="Times New Roman" panose="02020603050405020304" pitchFamily="18" charset="0"/>
              </a:rPr>
              <a:t>предупреждения </a:t>
            </a:r>
            <a:r>
              <a:rPr lang="ru-RU" sz="2200" dirty="0">
                <a:latin typeface="Times New Roman" panose="02020603050405020304" pitchFamily="18" charset="0"/>
                <a:cs typeface="Times New Roman" panose="02020603050405020304" pitchFamily="18" charset="0"/>
              </a:rPr>
              <a:t>коррупции и борьбы с ней.</a:t>
            </a:r>
          </a:p>
          <a:p>
            <a:pPr marL="0" indent="457200">
              <a:lnSpc>
                <a:spcPct val="100000"/>
              </a:lnSpc>
              <a:buFont typeface="Arial" panose="020B0604020202020204" pitchFamily="34" charset="0"/>
              <a:buNone/>
              <a:defRPr/>
            </a:pPr>
            <a:r>
              <a:rPr lang="ru-RU" sz="2200" dirty="0">
                <a:latin typeface="Times New Roman" panose="02020603050405020304" pitchFamily="18" charset="0"/>
                <a:cs typeface="Times New Roman" panose="02020603050405020304" pitchFamily="18" charset="0"/>
              </a:rPr>
              <a:t>3. Комплексный подход в противодействии </a:t>
            </a:r>
            <a:r>
              <a:rPr lang="ru-RU" sz="2200" dirty="0" smtClean="0">
                <a:latin typeface="Times New Roman" panose="02020603050405020304" pitchFamily="18" charset="0"/>
                <a:cs typeface="Times New Roman" panose="02020603050405020304" pitchFamily="18" charset="0"/>
              </a:rPr>
              <a:t>коррупции</a:t>
            </a:r>
            <a:r>
              <a:rPr lang="ru-RU" sz="2200" dirty="0">
                <a:latin typeface="Times New Roman" panose="02020603050405020304" pitchFamily="18" charset="0"/>
                <a:cs typeface="Times New Roman" panose="02020603050405020304" pitchFamily="18" charset="0"/>
              </a:rPr>
              <a:t>, включающий формирование и </a:t>
            </a:r>
            <a:r>
              <a:rPr lang="ru-RU" sz="2200" dirty="0" smtClean="0">
                <a:latin typeface="Times New Roman" panose="02020603050405020304" pitchFamily="18" charset="0"/>
                <a:cs typeface="Times New Roman" panose="02020603050405020304" pitchFamily="18" charset="0"/>
              </a:rPr>
              <a:t>использование </a:t>
            </a:r>
            <a:r>
              <a:rPr lang="ru-RU" sz="2200" dirty="0">
                <a:latin typeface="Times New Roman" panose="02020603050405020304" pitchFamily="18" charset="0"/>
                <a:cs typeface="Times New Roman" panose="02020603050405020304" pitchFamily="18" charset="0"/>
              </a:rPr>
              <a:t>антикоррупционного потенциала </a:t>
            </a:r>
            <a:r>
              <a:rPr lang="ru-RU" sz="2200" dirty="0" smtClean="0">
                <a:latin typeface="Times New Roman" panose="02020603050405020304" pitchFamily="18" charset="0"/>
                <a:cs typeface="Times New Roman" panose="02020603050405020304" pitchFamily="18" charset="0"/>
              </a:rPr>
              <a:t>различных </a:t>
            </a:r>
            <a:r>
              <a:rPr lang="ru-RU" sz="2200" dirty="0">
                <a:latin typeface="Times New Roman" panose="02020603050405020304" pitchFamily="18" charset="0"/>
                <a:cs typeface="Times New Roman" panose="02020603050405020304" pitchFamily="18" charset="0"/>
              </a:rPr>
              <a:t>отраслей права</a:t>
            </a:r>
          </a:p>
          <a:p>
            <a:pPr marL="457200" indent="-457200">
              <a:buFont typeface="Arial" panose="020B0604020202020204" pitchFamily="34" charset="0"/>
              <a:buAutoNum type="arabicPeriod"/>
              <a:defRPr/>
            </a:pPr>
            <a:endParaRPr lang="ru-RU" dirty="0"/>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a:xfrm>
            <a:off x="628650" y="365125"/>
            <a:ext cx="7886700" cy="46038"/>
          </a:xfrm>
        </p:spPr>
        <p:txBody>
          <a:bodyPr/>
          <a:lstStyle/>
          <a:p>
            <a:endParaRPr lang="ru-RU" sz="800" smtClean="0"/>
          </a:p>
        </p:txBody>
      </p:sp>
      <p:sp>
        <p:nvSpPr>
          <p:cNvPr id="3" name="Объект 2"/>
          <p:cNvSpPr>
            <a:spLocks noGrp="1"/>
          </p:cNvSpPr>
          <p:nvPr>
            <p:ph idx="1"/>
          </p:nvPr>
        </p:nvSpPr>
        <p:spPr>
          <a:xfrm>
            <a:off x="628650" y="365125"/>
            <a:ext cx="8335963" cy="5811838"/>
          </a:xfrm>
        </p:spPr>
        <p:txBody>
          <a:bodyPr/>
          <a:lstStyle/>
          <a:p>
            <a:pPr marL="0" indent="457200">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4. формулирование четкого и развернутого </a:t>
            </a:r>
            <a:r>
              <a:rPr lang="ru-RU" sz="2400" dirty="0" smtClean="0">
                <a:latin typeface="Times New Roman" panose="02020603050405020304" pitchFamily="18" charset="0"/>
                <a:cs typeface="Times New Roman" panose="02020603050405020304" pitchFamily="18" charset="0"/>
              </a:rPr>
              <a:t>понятийного </a:t>
            </a:r>
            <a:r>
              <a:rPr lang="ru-RU" sz="2400" dirty="0">
                <a:latin typeface="Times New Roman" panose="02020603050405020304" pitchFamily="18" charset="0"/>
                <a:cs typeface="Times New Roman" panose="02020603050405020304" pitchFamily="18" charset="0"/>
              </a:rPr>
              <a:t>аппарата: это определение </a:t>
            </a:r>
            <a:r>
              <a:rPr lang="ru-RU" sz="2400" dirty="0" smtClean="0">
                <a:latin typeface="Times New Roman" panose="02020603050405020304" pitchFamily="18" charset="0"/>
                <a:cs typeface="Times New Roman" panose="02020603050405020304" pitchFamily="18" charset="0"/>
              </a:rPr>
              <a:t>коррупции</a:t>
            </a:r>
            <a:r>
              <a:rPr lang="ru-RU" sz="2400" dirty="0">
                <a:latin typeface="Times New Roman" panose="02020603050405020304" pitchFamily="18" charset="0"/>
                <a:cs typeface="Times New Roman" panose="02020603050405020304" pitchFamily="18" charset="0"/>
              </a:rPr>
              <a:t>, субъектов коррупционных правонарушений, </a:t>
            </a:r>
            <a:r>
              <a:rPr lang="ru-RU" sz="2400" dirty="0" smtClean="0">
                <a:latin typeface="Times New Roman" panose="02020603050405020304" pitchFamily="18" charset="0"/>
                <a:cs typeface="Times New Roman" panose="02020603050405020304" pitchFamily="18" charset="0"/>
              </a:rPr>
              <a:t>активного </a:t>
            </a:r>
            <a:r>
              <a:rPr lang="ru-RU" sz="2400" dirty="0">
                <a:latin typeface="Times New Roman" panose="02020603050405020304" pitchFamily="18" charset="0"/>
                <a:cs typeface="Times New Roman" panose="02020603050405020304" pitchFamily="18" charset="0"/>
              </a:rPr>
              <a:t>и пассивного подкупа и др.</a:t>
            </a:r>
          </a:p>
          <a:p>
            <a:pPr marL="0" indent="457200">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5. Признание предметом взятки (подкупа) </a:t>
            </a:r>
            <a:r>
              <a:rPr lang="ru-RU" sz="2400" dirty="0" smtClean="0">
                <a:latin typeface="Times New Roman" panose="02020603050405020304" pitchFamily="18" charset="0"/>
                <a:cs typeface="Times New Roman" panose="02020603050405020304" pitchFamily="18" charset="0"/>
              </a:rPr>
              <a:t>преимуществ </a:t>
            </a:r>
            <a:r>
              <a:rPr lang="ru-RU" sz="2400" dirty="0">
                <a:latin typeface="Times New Roman" panose="02020603050405020304" pitchFamily="18" charset="0"/>
                <a:cs typeface="Times New Roman" panose="02020603050405020304" pitchFamily="18" charset="0"/>
              </a:rPr>
              <a:t>нематериального характера (льготы, услуги и пр.), в том числе предоставленных для </a:t>
            </a:r>
            <a:r>
              <a:rPr lang="ru-RU" sz="2400" dirty="0" smtClean="0">
                <a:latin typeface="Times New Roman" panose="02020603050405020304" pitchFamily="18" charset="0"/>
                <a:cs typeface="Times New Roman" panose="02020603050405020304" pitchFamily="18" charset="0"/>
              </a:rPr>
              <a:t>иного </a:t>
            </a:r>
            <a:r>
              <a:rPr lang="ru-RU" sz="2400" dirty="0">
                <a:latin typeface="Times New Roman" panose="02020603050405020304" pitchFamily="18" charset="0"/>
                <a:cs typeface="Times New Roman" panose="02020603050405020304" pitchFamily="18" charset="0"/>
              </a:rPr>
              <a:t>физического или юридического лица.</a:t>
            </a:r>
          </a:p>
          <a:p>
            <a:pPr marL="0" indent="457200">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6. Введение ответственности за участие в </a:t>
            </a:r>
            <a:r>
              <a:rPr lang="ru-RU" sz="2400" dirty="0" smtClean="0">
                <a:latin typeface="Times New Roman" panose="02020603050405020304" pitchFamily="18" charset="0"/>
                <a:cs typeface="Times New Roman" panose="02020603050405020304" pitchFamily="18" charset="0"/>
              </a:rPr>
              <a:t>коррупции иностранных </a:t>
            </a:r>
            <a:r>
              <a:rPr lang="ru-RU" sz="2400" dirty="0">
                <a:latin typeface="Times New Roman" panose="02020603050405020304" pitchFamily="18" charset="0"/>
                <a:cs typeface="Times New Roman" panose="02020603050405020304" pitchFamily="18" charset="0"/>
              </a:rPr>
              <a:t>публичных </a:t>
            </a:r>
            <a:r>
              <a:rPr lang="ru-RU" sz="2400" dirty="0" smtClean="0">
                <a:latin typeface="Times New Roman" panose="02020603050405020304" pitchFamily="18" charset="0"/>
                <a:cs typeface="Times New Roman" panose="02020603050405020304" pitchFamily="18" charset="0"/>
              </a:rPr>
              <a:t>должностных </a:t>
            </a:r>
            <a:r>
              <a:rPr lang="ru-RU" sz="2400" dirty="0">
                <a:latin typeface="Times New Roman" panose="02020603050405020304" pitchFamily="18" charset="0"/>
                <a:cs typeface="Times New Roman" panose="02020603050405020304" pitchFamily="18" charset="0"/>
              </a:rPr>
              <a:t>лиц или международных гражданских </a:t>
            </a:r>
            <a:r>
              <a:rPr lang="ru-RU" sz="2400" dirty="0" smtClean="0">
                <a:latin typeface="Times New Roman" panose="02020603050405020304" pitchFamily="18" charset="0"/>
                <a:cs typeface="Times New Roman" panose="02020603050405020304" pitchFamily="18" charset="0"/>
              </a:rPr>
              <a:t>служащих</a:t>
            </a:r>
            <a:endParaRPr lang="ru-RU"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ru-RU" dirty="0"/>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628650" y="365125"/>
            <a:ext cx="7886700" cy="46038"/>
          </a:xfrm>
        </p:spPr>
        <p:txBody>
          <a:bodyPr/>
          <a:lstStyle/>
          <a:p>
            <a:endParaRPr lang="ru-RU" sz="800" smtClean="0"/>
          </a:p>
        </p:txBody>
      </p:sp>
      <p:sp>
        <p:nvSpPr>
          <p:cNvPr id="3" name="Объект 2"/>
          <p:cNvSpPr>
            <a:spLocks noGrp="1"/>
          </p:cNvSpPr>
          <p:nvPr>
            <p:ph idx="1"/>
          </p:nvPr>
        </p:nvSpPr>
        <p:spPr>
          <a:xfrm>
            <a:off x="628650" y="365125"/>
            <a:ext cx="8335963" cy="5811838"/>
          </a:xfrm>
        </p:spPr>
        <p:txBody>
          <a:bodyPr/>
          <a:lstStyle/>
          <a:p>
            <a:pPr marL="0" indent="457200">
              <a:lnSpc>
                <a:spcPct val="100000"/>
              </a:lnSpc>
              <a:buFont typeface="Arial" panose="020B0604020202020204" pitchFamily="34" charset="0"/>
              <a:buNone/>
              <a:defRPr/>
            </a:pPr>
            <a:r>
              <a:rPr lang="ru-RU" sz="2200" dirty="0">
                <a:latin typeface="Times New Roman" panose="02020603050405020304" pitchFamily="18" charset="0"/>
                <a:cs typeface="Times New Roman" panose="02020603050405020304" pitchFamily="18" charset="0"/>
              </a:rPr>
              <a:t>7. Строгое следование принципам </a:t>
            </a:r>
            <a:r>
              <a:rPr lang="ru-RU" sz="2200" dirty="0" smtClean="0">
                <a:latin typeface="Times New Roman" panose="02020603050405020304" pitchFamily="18" charset="0"/>
                <a:cs typeface="Times New Roman" panose="02020603050405020304" pitchFamily="18" charset="0"/>
              </a:rPr>
              <a:t>равенства </a:t>
            </a:r>
            <a:r>
              <a:rPr lang="ru-RU" sz="2200" dirty="0">
                <a:latin typeface="Times New Roman" panose="02020603050405020304" pitchFamily="18" charset="0"/>
                <a:cs typeface="Times New Roman" panose="02020603050405020304" pitchFamily="18" charset="0"/>
              </a:rPr>
              <a:t>всех перед законом, правовой </a:t>
            </a:r>
            <a:r>
              <a:rPr lang="ru-RU" sz="2200" dirty="0" smtClean="0">
                <a:latin typeface="Times New Roman" panose="02020603050405020304" pitchFamily="18" charset="0"/>
                <a:cs typeface="Times New Roman" panose="02020603050405020304" pitchFamily="18" charset="0"/>
              </a:rPr>
              <a:t>регламентации </a:t>
            </a:r>
            <a:r>
              <a:rPr lang="ru-RU" sz="2200" dirty="0">
                <a:latin typeface="Times New Roman" panose="02020603050405020304" pitchFamily="18" charset="0"/>
                <a:cs typeface="Times New Roman" panose="02020603050405020304" pitchFamily="18" charset="0"/>
              </a:rPr>
              <a:t>деятельности государственных </a:t>
            </a:r>
            <a:r>
              <a:rPr lang="ru-RU" sz="2200" dirty="0" smtClean="0">
                <a:latin typeface="Times New Roman" panose="02020603050405020304" pitchFamily="18" charset="0"/>
                <a:cs typeface="Times New Roman" panose="02020603050405020304" pitchFamily="18" charset="0"/>
              </a:rPr>
              <a:t>органов, законности </a:t>
            </a:r>
            <a:r>
              <a:rPr lang="ru-RU" sz="2200" dirty="0">
                <a:latin typeface="Times New Roman" panose="02020603050405020304" pitchFamily="18" charset="0"/>
                <a:cs typeface="Times New Roman" panose="02020603050405020304" pitchFamily="18" charset="0"/>
              </a:rPr>
              <a:t>и гласности такой деятельности, </a:t>
            </a:r>
            <a:r>
              <a:rPr lang="ru-RU" sz="2200" dirty="0" smtClean="0">
                <a:latin typeface="Times New Roman" panose="02020603050405020304" pitchFamily="18" charset="0"/>
                <a:cs typeface="Times New Roman" panose="02020603050405020304" pitchFamily="18" charset="0"/>
              </a:rPr>
              <a:t>государственного </a:t>
            </a:r>
            <a:r>
              <a:rPr lang="ru-RU" sz="2200" dirty="0">
                <a:latin typeface="Times New Roman" panose="02020603050405020304" pitchFamily="18" charset="0"/>
                <a:cs typeface="Times New Roman" panose="02020603050405020304" pitchFamily="18" charset="0"/>
              </a:rPr>
              <a:t>и общественного контроля </a:t>
            </a:r>
            <a:r>
              <a:rPr lang="ru-RU" sz="2200" dirty="0" smtClean="0">
                <a:latin typeface="Times New Roman" panose="02020603050405020304" pitchFamily="18" charset="0"/>
                <a:cs typeface="Times New Roman" panose="02020603050405020304" pitchFamily="18" charset="0"/>
              </a:rPr>
              <a:t>за </a:t>
            </a:r>
            <a:r>
              <a:rPr lang="ru-RU" sz="2200" dirty="0">
                <a:latin typeface="Times New Roman" panose="02020603050405020304" pitchFamily="18" charset="0"/>
                <a:cs typeface="Times New Roman" panose="02020603050405020304" pitchFamily="18" charset="0"/>
              </a:rPr>
              <a:t>ней, восстановления нарушенных прав и </a:t>
            </a:r>
            <a:r>
              <a:rPr lang="ru-RU" sz="2200" dirty="0" smtClean="0">
                <a:latin typeface="Times New Roman" panose="02020603050405020304" pitchFamily="18" charset="0"/>
                <a:cs typeface="Times New Roman" panose="02020603050405020304" pitchFamily="18" charset="0"/>
              </a:rPr>
              <a:t>законных </a:t>
            </a:r>
            <a:r>
              <a:rPr lang="ru-RU" sz="2200" dirty="0">
                <a:latin typeface="Times New Roman" panose="02020603050405020304" pitchFamily="18" charset="0"/>
                <a:cs typeface="Times New Roman" panose="02020603050405020304" pitchFamily="18" charset="0"/>
              </a:rPr>
              <a:t>интересов физических и юридических </a:t>
            </a:r>
            <a:r>
              <a:rPr lang="ru-RU" sz="2200" dirty="0" smtClean="0">
                <a:latin typeface="Times New Roman" panose="02020603050405020304" pitchFamily="18" charset="0"/>
                <a:cs typeface="Times New Roman" panose="02020603050405020304" pitchFamily="18" charset="0"/>
              </a:rPr>
              <a:t>лиц</a:t>
            </a:r>
            <a:r>
              <a:rPr lang="ru-RU" sz="2200" dirty="0">
                <a:latin typeface="Times New Roman" panose="02020603050405020304" pitchFamily="18" charset="0"/>
                <a:cs typeface="Times New Roman" panose="02020603050405020304" pitchFamily="18" charset="0"/>
              </a:rPr>
              <a:t>, ликвидации и предупреждения вредных </a:t>
            </a:r>
            <a:r>
              <a:rPr lang="ru-RU" sz="2200" dirty="0" smtClean="0">
                <a:latin typeface="Times New Roman" panose="02020603050405020304" pitchFamily="18" charset="0"/>
                <a:cs typeface="Times New Roman" panose="02020603050405020304" pitchFamily="18" charset="0"/>
              </a:rPr>
              <a:t>последствий </a:t>
            </a:r>
            <a:r>
              <a:rPr lang="ru-RU" sz="2200" dirty="0">
                <a:latin typeface="Times New Roman" panose="02020603050405020304" pitchFamily="18" charset="0"/>
                <a:cs typeface="Times New Roman" panose="02020603050405020304" pitchFamily="18" charset="0"/>
              </a:rPr>
              <a:t>коррупционных правонарушений, </a:t>
            </a:r>
            <a:r>
              <a:rPr lang="ru-RU" sz="2200" dirty="0" smtClean="0">
                <a:latin typeface="Times New Roman" panose="02020603050405020304" pitchFamily="18" charset="0"/>
                <a:cs typeface="Times New Roman" panose="02020603050405020304" pitchFamily="18" charset="0"/>
              </a:rPr>
              <a:t>признания </a:t>
            </a:r>
            <a:r>
              <a:rPr lang="ru-RU" sz="2200" dirty="0">
                <a:latin typeface="Times New Roman" panose="02020603050405020304" pitchFamily="18" charset="0"/>
                <a:cs typeface="Times New Roman" panose="02020603050405020304" pitchFamily="18" charset="0"/>
              </a:rPr>
              <a:t>допустимости ограничений прав и </a:t>
            </a:r>
            <a:r>
              <a:rPr lang="ru-RU" sz="2200" dirty="0" smtClean="0">
                <a:latin typeface="Times New Roman" panose="02020603050405020304" pitchFamily="18" charset="0"/>
                <a:cs typeface="Times New Roman" panose="02020603050405020304" pitchFamily="18" charset="0"/>
              </a:rPr>
              <a:t>свобод </a:t>
            </a:r>
            <a:r>
              <a:rPr lang="ru-RU" sz="2200" dirty="0">
                <a:latin typeface="Times New Roman" panose="02020603050405020304" pitchFamily="18" charset="0"/>
                <a:cs typeface="Times New Roman" panose="02020603050405020304" pitchFamily="18" charset="0"/>
              </a:rPr>
              <a:t>государственных должностных лиц, </a:t>
            </a:r>
            <a:r>
              <a:rPr lang="ru-RU" sz="2200" dirty="0" smtClean="0">
                <a:latin typeface="Times New Roman" panose="02020603050405020304" pitchFamily="18" charset="0"/>
                <a:cs typeface="Times New Roman" panose="02020603050405020304" pitchFamily="18" charset="0"/>
              </a:rPr>
              <a:t>а также </a:t>
            </a:r>
            <a:r>
              <a:rPr lang="ru-RU" sz="2200" dirty="0">
                <a:latin typeface="Times New Roman" panose="02020603050405020304" pitchFamily="18" charset="0"/>
                <a:cs typeface="Times New Roman" panose="02020603050405020304" pitchFamily="18" charset="0"/>
              </a:rPr>
              <a:t>приравненных к ним лиц в случаях, </a:t>
            </a:r>
            <a:r>
              <a:rPr lang="ru-RU" sz="2200" dirty="0" smtClean="0">
                <a:latin typeface="Times New Roman" panose="02020603050405020304" pitchFamily="18" charset="0"/>
                <a:cs typeface="Times New Roman" panose="02020603050405020304" pitchFamily="18" charset="0"/>
              </a:rPr>
              <a:t>предусмотренных </a:t>
            </a:r>
            <a:r>
              <a:rPr lang="ru-RU" sz="2200" dirty="0">
                <a:latin typeface="Times New Roman" panose="02020603050405020304" pitchFamily="18" charset="0"/>
                <a:cs typeface="Times New Roman" panose="02020603050405020304" pitchFamily="18" charset="0"/>
              </a:rPr>
              <a:t>законом, установления запрета </a:t>
            </a:r>
            <a:r>
              <a:rPr lang="ru-RU" sz="2200" dirty="0" smtClean="0">
                <a:latin typeface="Times New Roman" panose="02020603050405020304" pitchFamily="18" charset="0"/>
                <a:cs typeface="Times New Roman" panose="02020603050405020304" pitchFamily="18" charset="0"/>
              </a:rPr>
              <a:t>для </a:t>
            </a:r>
            <a:r>
              <a:rPr lang="ru-RU" sz="2200" dirty="0">
                <a:latin typeface="Times New Roman" panose="02020603050405020304" pitchFamily="18" charset="0"/>
                <a:cs typeface="Times New Roman" panose="02020603050405020304" pitchFamily="18" charset="0"/>
              </a:rPr>
              <a:t>государственных должностных лиц и лиц, </a:t>
            </a:r>
            <a:r>
              <a:rPr lang="ru-RU" sz="2200" dirty="0" smtClean="0">
                <a:latin typeface="Times New Roman" panose="02020603050405020304" pitchFamily="18" charset="0"/>
                <a:cs typeface="Times New Roman" panose="02020603050405020304" pitchFamily="18" charset="0"/>
              </a:rPr>
              <a:t>приравненных </a:t>
            </a:r>
            <a:r>
              <a:rPr lang="ru-RU" sz="2200" dirty="0">
                <a:latin typeface="Times New Roman" panose="02020603050405020304" pitchFamily="18" charset="0"/>
                <a:cs typeface="Times New Roman" panose="02020603050405020304" pitchFamily="18" charset="0"/>
              </a:rPr>
              <a:t>к ним, на занятие </a:t>
            </a:r>
            <a:r>
              <a:rPr lang="ru-RU" sz="2200" dirty="0" smtClean="0">
                <a:latin typeface="Times New Roman" panose="02020603050405020304" pitchFamily="18" charset="0"/>
                <a:cs typeface="Times New Roman" panose="02020603050405020304" pitchFamily="18" charset="0"/>
              </a:rPr>
              <a:t>предпринимательской </a:t>
            </a:r>
            <a:r>
              <a:rPr lang="ru-RU" sz="2200" dirty="0">
                <a:latin typeface="Times New Roman" panose="02020603050405020304" pitchFamily="18" charset="0"/>
                <a:cs typeface="Times New Roman" panose="02020603050405020304" pitchFamily="18" charset="0"/>
              </a:rPr>
              <a:t>деятельностью, в том числе на занятие </a:t>
            </a:r>
            <a:r>
              <a:rPr lang="ru-RU" sz="2200" dirty="0" smtClean="0">
                <a:latin typeface="Times New Roman" panose="02020603050405020304" pitchFamily="18" charset="0"/>
                <a:cs typeface="Times New Roman" panose="02020603050405020304" pitchFamily="18" charset="0"/>
              </a:rPr>
              <a:t>оплачиваемых </a:t>
            </a:r>
            <a:r>
              <a:rPr lang="ru-RU" sz="2200" dirty="0">
                <a:latin typeface="Times New Roman" panose="02020603050405020304" pitchFamily="18" charset="0"/>
                <a:cs typeface="Times New Roman" panose="02020603050405020304" pitchFamily="18" charset="0"/>
              </a:rPr>
              <a:t>должностей в органах управления </a:t>
            </a:r>
            <a:r>
              <a:rPr lang="ru-RU" sz="2200" dirty="0" smtClean="0">
                <a:latin typeface="Times New Roman" panose="02020603050405020304" pitchFamily="18" charset="0"/>
                <a:cs typeface="Times New Roman" panose="02020603050405020304" pitchFamily="18" charset="0"/>
              </a:rPr>
              <a:t>хозяйствующих </a:t>
            </a:r>
            <a:r>
              <a:rPr lang="ru-RU" sz="2200" dirty="0">
                <a:latin typeface="Times New Roman" panose="02020603050405020304" pitchFamily="18" charset="0"/>
                <a:cs typeface="Times New Roman" panose="02020603050405020304" pitchFamily="18" charset="0"/>
              </a:rPr>
              <a:t>субъектов.</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a:xfrm>
            <a:off x="628650" y="365125"/>
            <a:ext cx="7886700" cy="111125"/>
          </a:xfrm>
        </p:spPr>
        <p:txBody>
          <a:bodyPr/>
          <a:lstStyle/>
          <a:p>
            <a:endParaRPr lang="ru-RU" sz="800" smtClean="0"/>
          </a:p>
        </p:txBody>
      </p:sp>
      <p:sp>
        <p:nvSpPr>
          <p:cNvPr id="3" name="Объект 2"/>
          <p:cNvSpPr>
            <a:spLocks noGrp="1"/>
          </p:cNvSpPr>
          <p:nvPr>
            <p:ph idx="1"/>
          </p:nvPr>
        </p:nvSpPr>
        <p:spPr>
          <a:xfrm>
            <a:off x="628650" y="476250"/>
            <a:ext cx="8120063" cy="5700713"/>
          </a:xfrm>
        </p:spPr>
        <p:txBody>
          <a:bodyPr/>
          <a:lstStyle/>
          <a:p>
            <a:pPr marL="0" indent="457200">
              <a:lnSpc>
                <a:spcPct val="100000"/>
              </a:lnSpc>
              <a:buFont typeface="Arial" panose="020B0604020202020204" pitchFamily="34" charset="0"/>
              <a:buNone/>
              <a:defRPr/>
            </a:pPr>
            <a:r>
              <a:rPr lang="ru-RU" sz="2200" dirty="0">
                <a:latin typeface="Times New Roman" panose="02020603050405020304" pitchFamily="18" charset="0"/>
                <a:cs typeface="Times New Roman" panose="02020603050405020304" pitchFamily="18" charset="0"/>
              </a:rPr>
              <a:t>8. </a:t>
            </a:r>
            <a:r>
              <a:rPr lang="ru-RU" sz="2200" dirty="0" smtClean="0">
                <a:latin typeface="Times New Roman" panose="02020603050405020304" pitchFamily="18" charset="0"/>
                <a:cs typeface="Times New Roman" panose="02020603050405020304" pitchFamily="18" charset="0"/>
              </a:rPr>
              <a:t>Оптимизация </a:t>
            </a:r>
            <a:r>
              <a:rPr lang="ru-RU" sz="2200" dirty="0">
                <a:latin typeface="Times New Roman" panose="02020603050405020304" pitchFamily="18" charset="0"/>
                <a:cs typeface="Times New Roman" panose="02020603050405020304" pitchFamily="18" charset="0"/>
              </a:rPr>
              <a:t>кадровой работы, в том числе </a:t>
            </a:r>
            <a:r>
              <a:rPr lang="ru-RU" sz="2200" dirty="0" smtClean="0">
                <a:latin typeface="Times New Roman" panose="02020603050405020304" pitchFamily="18" charset="0"/>
                <a:cs typeface="Times New Roman" panose="02020603050405020304" pitchFamily="18" charset="0"/>
              </a:rPr>
              <a:t>надлежащие </a:t>
            </a:r>
            <a:r>
              <a:rPr lang="ru-RU" sz="2200" dirty="0">
                <a:latin typeface="Times New Roman" panose="02020603050405020304" pitchFamily="18" charset="0"/>
                <a:cs typeface="Times New Roman" panose="02020603050405020304" pitchFamily="18" charset="0"/>
              </a:rPr>
              <a:t>процедуры отбора и подготовки </a:t>
            </a:r>
            <a:r>
              <a:rPr lang="ru-RU" sz="2200" dirty="0" smtClean="0">
                <a:latin typeface="Times New Roman" panose="02020603050405020304" pitchFamily="18" charset="0"/>
                <a:cs typeface="Times New Roman" panose="02020603050405020304" pitchFamily="18" charset="0"/>
              </a:rPr>
              <a:t>кадров </a:t>
            </a:r>
            <a:r>
              <a:rPr lang="ru-RU" sz="2200" dirty="0">
                <a:latin typeface="Times New Roman" panose="02020603050405020304" pitchFamily="18" charset="0"/>
                <a:cs typeface="Times New Roman" panose="02020603050405020304" pitchFamily="18" charset="0"/>
              </a:rPr>
              <a:t>для занятия публичных должностей, которые </a:t>
            </a:r>
            <a:r>
              <a:rPr lang="ru-RU" sz="2200" dirty="0" smtClean="0">
                <a:latin typeface="Times New Roman" panose="02020603050405020304" pitchFamily="18" charset="0"/>
                <a:cs typeface="Times New Roman" panose="02020603050405020304" pitchFamily="18" charset="0"/>
              </a:rPr>
              <a:t>считаются </a:t>
            </a:r>
            <a:r>
              <a:rPr lang="ru-RU" sz="2200" dirty="0">
                <a:latin typeface="Times New Roman" panose="02020603050405020304" pitchFamily="18" charset="0"/>
                <a:cs typeface="Times New Roman" panose="02020603050405020304" pitchFamily="18" charset="0"/>
              </a:rPr>
              <a:t>особенно уязвимыми с точки зрения </a:t>
            </a:r>
            <a:r>
              <a:rPr lang="ru-RU" sz="2200" dirty="0" smtClean="0">
                <a:latin typeface="Times New Roman" panose="02020603050405020304" pitchFamily="18" charset="0"/>
                <a:cs typeface="Times New Roman" panose="02020603050405020304" pitchFamily="18" charset="0"/>
              </a:rPr>
              <a:t>коррупции</a:t>
            </a:r>
            <a:r>
              <a:rPr lang="ru-RU" sz="2200" dirty="0">
                <a:latin typeface="Times New Roman" panose="02020603050405020304" pitchFamily="18" charset="0"/>
                <a:cs typeface="Times New Roman" panose="02020603050405020304" pitchFamily="18" charset="0"/>
              </a:rPr>
              <a:t>, и ротации в надлежащих случаях </a:t>
            </a:r>
            <a:r>
              <a:rPr lang="ru-RU" sz="2200" dirty="0" smtClean="0">
                <a:latin typeface="Times New Roman" panose="02020603050405020304" pitchFamily="18" charset="0"/>
                <a:cs typeface="Times New Roman" panose="02020603050405020304" pitchFamily="18" charset="0"/>
              </a:rPr>
              <a:t>кадров </a:t>
            </a:r>
            <a:r>
              <a:rPr lang="ru-RU" sz="2200" dirty="0">
                <a:latin typeface="Times New Roman" panose="02020603050405020304" pitchFamily="18" charset="0"/>
                <a:cs typeface="Times New Roman" panose="02020603050405020304" pitchFamily="18" charset="0"/>
              </a:rPr>
              <a:t>на таких должностях; установление </a:t>
            </a:r>
            <a:r>
              <a:rPr lang="ru-RU" sz="2200" dirty="0" smtClean="0">
                <a:latin typeface="Times New Roman" panose="02020603050405020304" pitchFamily="18" charset="0"/>
                <a:cs typeface="Times New Roman" panose="02020603050405020304" pitchFamily="18" charset="0"/>
              </a:rPr>
              <a:t>справедливых </a:t>
            </a:r>
            <a:r>
              <a:rPr lang="ru-RU" sz="2200" dirty="0">
                <a:latin typeface="Times New Roman" panose="02020603050405020304" pitchFamily="18" charset="0"/>
                <a:cs typeface="Times New Roman" panose="02020603050405020304" pitchFamily="18" charset="0"/>
              </a:rPr>
              <a:t>окладов с учетом уровня экономического </a:t>
            </a:r>
            <a:r>
              <a:rPr lang="ru-RU" sz="2200" dirty="0" smtClean="0">
                <a:latin typeface="Times New Roman" panose="02020603050405020304" pitchFamily="18" charset="0"/>
                <a:cs typeface="Times New Roman" panose="02020603050405020304" pitchFamily="18" charset="0"/>
              </a:rPr>
              <a:t>развития </a:t>
            </a:r>
            <a:r>
              <a:rPr lang="ru-RU" sz="2200" dirty="0">
                <a:latin typeface="Times New Roman" panose="02020603050405020304" pitchFamily="18" charset="0"/>
                <a:cs typeface="Times New Roman" panose="02020603050405020304" pitchFamily="18" charset="0"/>
              </a:rPr>
              <a:t>государства-участника; осуществление </a:t>
            </a:r>
            <a:r>
              <a:rPr lang="ru-RU" sz="2200" dirty="0" smtClean="0">
                <a:latin typeface="Times New Roman" panose="02020603050405020304" pitchFamily="18" charset="0"/>
                <a:cs typeface="Times New Roman" panose="02020603050405020304" pitchFamily="18" charset="0"/>
              </a:rPr>
              <a:t>образовательных </a:t>
            </a:r>
            <a:r>
              <a:rPr lang="ru-RU" sz="2200" dirty="0">
                <a:latin typeface="Times New Roman" panose="02020603050405020304" pitchFamily="18" charset="0"/>
                <a:cs typeface="Times New Roman" panose="02020603050405020304" pitchFamily="18" charset="0"/>
              </a:rPr>
              <a:t>и учебных программ, с тем </a:t>
            </a:r>
            <a:r>
              <a:rPr lang="ru-RU" sz="2200" dirty="0" err="1" smtClean="0">
                <a:latin typeface="Times New Roman" panose="02020603050405020304" pitchFamily="18" charset="0"/>
                <a:cs typeface="Times New Roman" panose="02020603050405020304" pitchFamily="18" charset="0"/>
              </a:rPr>
              <a:t>что-бы</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такие лица могли удовлетворять требованиям </a:t>
            </a:r>
            <a:r>
              <a:rPr lang="ru-RU" sz="2200" dirty="0" smtClean="0">
                <a:latin typeface="Times New Roman" panose="02020603050405020304" pitchFamily="18" charset="0"/>
                <a:cs typeface="Times New Roman" panose="02020603050405020304" pitchFamily="18" charset="0"/>
              </a:rPr>
              <a:t>в </a:t>
            </a:r>
            <a:r>
              <a:rPr lang="ru-RU" sz="2200" dirty="0">
                <a:latin typeface="Times New Roman" panose="02020603050405020304" pitchFamily="18" charset="0"/>
                <a:cs typeface="Times New Roman" panose="02020603050405020304" pitchFamily="18" charset="0"/>
              </a:rPr>
              <a:t>отношении правильного, добросовестного и </a:t>
            </a:r>
            <a:r>
              <a:rPr lang="ru-RU" sz="2200" dirty="0" smtClean="0">
                <a:latin typeface="Times New Roman" panose="02020603050405020304" pitchFamily="18" charset="0"/>
                <a:cs typeface="Times New Roman" panose="02020603050405020304" pitchFamily="18" charset="0"/>
              </a:rPr>
              <a:t>надлежащего </a:t>
            </a:r>
            <a:r>
              <a:rPr lang="ru-RU" sz="2200" dirty="0">
                <a:latin typeface="Times New Roman" panose="02020603050405020304" pitchFamily="18" charset="0"/>
                <a:cs typeface="Times New Roman" panose="02020603050405020304" pitchFamily="18" charset="0"/>
              </a:rPr>
              <a:t>выполнения публичных функций, </a:t>
            </a:r>
            <a:r>
              <a:rPr lang="ru-RU" sz="2200" dirty="0" smtClean="0">
                <a:latin typeface="Times New Roman" panose="02020603050405020304" pitchFamily="18" charset="0"/>
                <a:cs typeface="Times New Roman" panose="02020603050405020304" pitchFamily="18" charset="0"/>
              </a:rPr>
              <a:t>а </a:t>
            </a:r>
            <a:r>
              <a:rPr lang="ru-RU" sz="2200" dirty="0">
                <a:latin typeface="Times New Roman" panose="02020603050405020304" pitchFamily="18" charset="0"/>
                <a:cs typeface="Times New Roman" panose="02020603050405020304" pitchFamily="18" charset="0"/>
              </a:rPr>
              <a:t>также обеспечение им специализированной </a:t>
            </a:r>
            <a:r>
              <a:rPr lang="ru-RU" sz="2200" dirty="0" smtClean="0">
                <a:latin typeface="Times New Roman" panose="02020603050405020304" pitchFamily="18" charset="0"/>
                <a:cs typeface="Times New Roman" panose="02020603050405020304" pitchFamily="18" charset="0"/>
              </a:rPr>
              <a:t>и </a:t>
            </a:r>
            <a:r>
              <a:rPr lang="ru-RU" sz="2200" dirty="0">
                <a:latin typeface="Times New Roman" panose="02020603050405020304" pitchFamily="18" charset="0"/>
                <a:cs typeface="Times New Roman" panose="02020603050405020304" pitchFamily="18" charset="0"/>
              </a:rPr>
              <a:t>надлежащей подготовки, чтобы углубить </a:t>
            </a:r>
            <a:r>
              <a:rPr lang="ru-RU" sz="2200" dirty="0" smtClean="0">
                <a:latin typeface="Times New Roman" panose="02020603050405020304" pitchFamily="18" charset="0"/>
                <a:cs typeface="Times New Roman" panose="02020603050405020304" pitchFamily="18" charset="0"/>
              </a:rPr>
              <a:t>осознание </a:t>
            </a:r>
            <a:r>
              <a:rPr lang="ru-RU" sz="2200" dirty="0">
                <a:latin typeface="Times New Roman" panose="02020603050405020304" pitchFamily="18" charset="0"/>
                <a:cs typeface="Times New Roman" panose="02020603050405020304" pitchFamily="18" charset="0"/>
              </a:rPr>
              <a:t>ими рисков, которые сопряжены с </a:t>
            </a:r>
            <a:r>
              <a:rPr lang="ru-RU" sz="2200" dirty="0" smtClean="0">
                <a:latin typeface="Times New Roman" panose="02020603050405020304" pitchFamily="18" charset="0"/>
                <a:cs typeface="Times New Roman" panose="02020603050405020304" pitchFamily="18" charset="0"/>
              </a:rPr>
              <a:t>коррупцией </a:t>
            </a:r>
            <a:r>
              <a:rPr lang="ru-RU" sz="2200" dirty="0">
                <a:latin typeface="Times New Roman" panose="02020603050405020304" pitchFamily="18" charset="0"/>
                <a:cs typeface="Times New Roman" panose="02020603050405020304" pitchFamily="18" charset="0"/>
              </a:rPr>
              <a:t>и связаны с выполнением ими своих </a:t>
            </a:r>
            <a:r>
              <a:rPr lang="ru-RU" sz="2200" dirty="0" smtClean="0">
                <a:latin typeface="Times New Roman" panose="02020603050405020304" pitchFamily="18" charset="0"/>
                <a:cs typeface="Times New Roman" panose="02020603050405020304" pitchFamily="18" charset="0"/>
              </a:rPr>
              <a:t>функций</a:t>
            </a:r>
            <a:r>
              <a:rPr lang="ru-RU" sz="2200" dirty="0">
                <a:latin typeface="Times New Roman" panose="02020603050405020304" pitchFamily="18" charset="0"/>
                <a:cs typeface="Times New Roman" panose="02020603050405020304" pitchFamily="18" charset="0"/>
              </a:rPr>
              <a:t>.</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628650" y="365125"/>
            <a:ext cx="7886700" cy="46038"/>
          </a:xfrm>
        </p:spPr>
        <p:txBody>
          <a:bodyPr/>
          <a:lstStyle/>
          <a:p>
            <a:endParaRPr lang="ru-RU" sz="800" smtClean="0"/>
          </a:p>
        </p:txBody>
      </p:sp>
      <p:sp>
        <p:nvSpPr>
          <p:cNvPr id="3" name="Объект 2"/>
          <p:cNvSpPr>
            <a:spLocks noGrp="1"/>
          </p:cNvSpPr>
          <p:nvPr>
            <p:ph idx="1"/>
          </p:nvPr>
        </p:nvSpPr>
        <p:spPr>
          <a:xfrm>
            <a:off x="250825" y="411163"/>
            <a:ext cx="8785225" cy="6257925"/>
          </a:xfrm>
        </p:spPr>
        <p:txBody>
          <a:bodyPr/>
          <a:lstStyle/>
          <a:p>
            <a:pPr marL="0" indent="457200">
              <a:lnSpc>
                <a:spcPct val="100000"/>
              </a:lnSpc>
              <a:buFont typeface="Arial" panose="020B0604020202020204" pitchFamily="34" charset="0"/>
              <a:buNone/>
              <a:defRPr/>
            </a:pPr>
            <a:r>
              <a:rPr lang="ru-RU" sz="2200" dirty="0">
                <a:latin typeface="Times New Roman" panose="02020603050405020304" pitchFamily="18" charset="0"/>
                <a:cs typeface="Times New Roman" panose="02020603050405020304" pitchFamily="18" charset="0"/>
              </a:rPr>
              <a:t>9. Создание системы контроля за действиями </a:t>
            </a:r>
            <a:r>
              <a:rPr lang="ru-RU" sz="2200" dirty="0" smtClean="0">
                <a:latin typeface="Times New Roman" panose="02020603050405020304" pitchFamily="18" charset="0"/>
                <a:cs typeface="Times New Roman" panose="02020603050405020304" pitchFamily="18" charset="0"/>
              </a:rPr>
              <a:t>лиц</a:t>
            </a:r>
            <a:r>
              <a:rPr lang="ru-RU" sz="2200" dirty="0">
                <a:latin typeface="Times New Roman" panose="02020603050405020304" pitchFamily="18" charset="0"/>
                <a:cs typeface="Times New Roman" panose="02020603050405020304" pitchFamily="18" charset="0"/>
              </a:rPr>
              <a:t>, занимающих публичные должности. </a:t>
            </a:r>
            <a:r>
              <a:rPr lang="ru-RU" sz="2200" dirty="0" smtClean="0">
                <a:latin typeface="Times New Roman" panose="02020603050405020304" pitchFamily="18" charset="0"/>
                <a:cs typeface="Times New Roman" panose="02020603050405020304" pitchFamily="18" charset="0"/>
              </a:rPr>
              <a:t>Максимальное </a:t>
            </a:r>
            <a:r>
              <a:rPr lang="ru-RU" sz="2200" dirty="0">
                <a:latin typeface="Times New Roman" panose="02020603050405020304" pitchFamily="18" charset="0"/>
                <a:cs typeface="Times New Roman" panose="02020603050405020304" pitchFamily="18" charset="0"/>
              </a:rPr>
              <a:t>сужение поля субъективного усмотрения </a:t>
            </a:r>
            <a:r>
              <a:rPr lang="ru-RU" sz="2200" dirty="0" smtClean="0">
                <a:latin typeface="Times New Roman" panose="02020603050405020304" pitchFamily="18" charset="0"/>
                <a:cs typeface="Times New Roman" panose="02020603050405020304" pitchFamily="18" charset="0"/>
              </a:rPr>
              <a:t>для </a:t>
            </a:r>
            <a:r>
              <a:rPr lang="ru-RU" sz="2200" dirty="0">
                <a:latin typeface="Times New Roman" panose="02020603050405020304" pitchFamily="18" charset="0"/>
                <a:cs typeface="Times New Roman" panose="02020603050405020304" pitchFamily="18" charset="0"/>
              </a:rPr>
              <a:t>должностных лиц при принятии решений.</a:t>
            </a:r>
          </a:p>
          <a:p>
            <a:pPr marL="0" indent="457200">
              <a:lnSpc>
                <a:spcPct val="100000"/>
              </a:lnSpc>
              <a:buFont typeface="Arial" panose="020B0604020202020204" pitchFamily="34" charset="0"/>
              <a:buNone/>
              <a:defRPr/>
            </a:pPr>
            <a:r>
              <a:rPr lang="ru-RU" sz="2200" dirty="0">
                <a:latin typeface="Times New Roman" panose="02020603050405020304" pitchFamily="18" charset="0"/>
                <a:cs typeface="Times New Roman" panose="02020603050405020304" pitchFamily="18" charset="0"/>
              </a:rPr>
              <a:t>10. Стимулирование сообщений о </a:t>
            </a:r>
            <a:r>
              <a:rPr lang="ru-RU" sz="2200" dirty="0" smtClean="0">
                <a:latin typeface="Times New Roman" panose="02020603050405020304" pitchFamily="18" charset="0"/>
                <a:cs typeface="Times New Roman" panose="02020603050405020304" pitchFamily="18" charset="0"/>
              </a:rPr>
              <a:t>коррупционных </a:t>
            </a:r>
            <a:r>
              <a:rPr lang="ru-RU" sz="2200" dirty="0">
                <a:latin typeface="Times New Roman" panose="02020603050405020304" pitchFamily="18" charset="0"/>
                <a:cs typeface="Times New Roman" panose="02020603050405020304" pitchFamily="18" charset="0"/>
              </a:rPr>
              <a:t>правонарушениях, защита лиц, </a:t>
            </a:r>
            <a:r>
              <a:rPr lang="ru-RU" sz="2200" dirty="0" smtClean="0">
                <a:latin typeface="Times New Roman" panose="02020603050405020304" pitchFamily="18" charset="0"/>
                <a:cs typeface="Times New Roman" panose="02020603050405020304" pitchFamily="18" charset="0"/>
              </a:rPr>
              <a:t>обращающихся </a:t>
            </a:r>
            <a:r>
              <a:rPr lang="ru-RU" sz="2200" dirty="0">
                <a:latin typeface="Times New Roman" panose="02020603050405020304" pitchFamily="18" charset="0"/>
                <a:cs typeface="Times New Roman" panose="02020603050405020304" pitchFamily="18" charset="0"/>
              </a:rPr>
              <a:t>в официальные органы с такими </a:t>
            </a:r>
            <a:r>
              <a:rPr lang="ru-RU" sz="2200" dirty="0" smtClean="0">
                <a:latin typeface="Times New Roman" panose="02020603050405020304" pitchFamily="18" charset="0"/>
                <a:cs typeface="Times New Roman" panose="02020603050405020304" pitchFamily="18" charset="0"/>
              </a:rPr>
              <a:t>сообщениями</a:t>
            </a:r>
            <a:r>
              <a:rPr lang="ru-RU" sz="2200" dirty="0">
                <a:latin typeface="Times New Roman" panose="02020603050405020304" pitchFamily="18" charset="0"/>
                <a:cs typeface="Times New Roman" panose="02020603050405020304" pitchFamily="18" charset="0"/>
              </a:rPr>
              <a:t>.</a:t>
            </a:r>
          </a:p>
          <a:p>
            <a:pPr marL="0" indent="457200">
              <a:lnSpc>
                <a:spcPct val="100000"/>
              </a:lnSpc>
              <a:buFont typeface="Arial" panose="020B0604020202020204" pitchFamily="34" charset="0"/>
              <a:buNone/>
              <a:defRPr/>
            </a:pPr>
            <a:r>
              <a:rPr lang="ru-RU" sz="2200" dirty="0">
                <a:latin typeface="Times New Roman" panose="02020603050405020304" pitchFamily="18" charset="0"/>
                <a:cs typeface="Times New Roman" panose="02020603050405020304" pitchFamily="18" charset="0"/>
              </a:rPr>
              <a:t>11. Криминализация отмывания доходов от </a:t>
            </a:r>
            <a:r>
              <a:rPr lang="ru-RU" sz="2200" dirty="0" smtClean="0">
                <a:latin typeface="Times New Roman" panose="02020603050405020304" pitchFamily="18" charset="0"/>
                <a:cs typeface="Times New Roman" panose="02020603050405020304" pitchFamily="18" charset="0"/>
              </a:rPr>
              <a:t>преступлений</a:t>
            </a:r>
            <a:r>
              <a:rPr lang="ru-RU" sz="2200" dirty="0">
                <a:latin typeface="Times New Roman" panose="02020603050405020304" pitchFamily="18" charset="0"/>
                <a:cs typeface="Times New Roman" panose="02020603050405020304" pitchFamily="18" charset="0"/>
              </a:rPr>
              <a:t>, связанных с коррупцией; подкупа </a:t>
            </a:r>
            <a:r>
              <a:rPr lang="ru-RU" sz="2200" dirty="0" smtClean="0">
                <a:latin typeface="Times New Roman" panose="02020603050405020304" pitchFamily="18" charset="0"/>
                <a:cs typeface="Times New Roman" panose="02020603050405020304" pitchFamily="18" charset="0"/>
              </a:rPr>
              <a:t>иностранных </a:t>
            </a:r>
            <a:r>
              <a:rPr lang="ru-RU" sz="2200" dirty="0">
                <a:latin typeface="Times New Roman" panose="02020603050405020304" pitchFamily="18" charset="0"/>
                <a:cs typeface="Times New Roman" panose="02020603050405020304" pitchFamily="18" charset="0"/>
              </a:rPr>
              <a:t>публичных должностных лиц и </a:t>
            </a:r>
            <a:r>
              <a:rPr lang="ru-RU" sz="2200" dirty="0" smtClean="0">
                <a:latin typeface="Times New Roman" panose="02020603050405020304" pitchFamily="18" charset="0"/>
                <a:cs typeface="Times New Roman" panose="02020603050405020304" pitchFamily="18" charset="0"/>
              </a:rPr>
              <a:t>должностных </a:t>
            </a:r>
            <a:r>
              <a:rPr lang="ru-RU" sz="2200" dirty="0">
                <a:latin typeface="Times New Roman" panose="02020603050405020304" pitchFamily="18" charset="0"/>
                <a:cs typeface="Times New Roman" panose="02020603050405020304" pitchFamily="18" charset="0"/>
              </a:rPr>
              <a:t>лиц публичных международных </a:t>
            </a:r>
            <a:r>
              <a:rPr lang="ru-RU" sz="2200" dirty="0" smtClean="0">
                <a:latin typeface="Times New Roman" panose="02020603050405020304" pitchFamily="18" charset="0"/>
                <a:cs typeface="Times New Roman" panose="02020603050405020304" pitchFamily="18" charset="0"/>
              </a:rPr>
              <a:t>организаций</a:t>
            </a:r>
            <a:r>
              <a:rPr lang="ru-RU" sz="2200" dirty="0">
                <a:latin typeface="Times New Roman" panose="02020603050405020304" pitchFamily="18" charset="0"/>
                <a:cs typeface="Times New Roman" panose="02020603050405020304" pitchFamily="18" charset="0"/>
              </a:rPr>
              <a:t>; незаконного обогащения, то есть </a:t>
            </a:r>
            <a:r>
              <a:rPr lang="ru-RU" sz="2200" dirty="0" smtClean="0">
                <a:latin typeface="Times New Roman" panose="02020603050405020304" pitchFamily="18" charset="0"/>
                <a:cs typeface="Times New Roman" panose="02020603050405020304" pitchFamily="18" charset="0"/>
              </a:rPr>
              <a:t>значительного </a:t>
            </a:r>
            <a:r>
              <a:rPr lang="ru-RU" sz="2200" dirty="0">
                <a:latin typeface="Times New Roman" panose="02020603050405020304" pitchFamily="18" charset="0"/>
                <a:cs typeface="Times New Roman" panose="02020603050405020304" pitchFamily="18" charset="0"/>
              </a:rPr>
              <a:t>увеличения активов публичного </a:t>
            </a:r>
            <a:r>
              <a:rPr lang="ru-RU" sz="2200" dirty="0" smtClean="0">
                <a:latin typeface="Times New Roman" panose="02020603050405020304" pitchFamily="18" charset="0"/>
                <a:cs typeface="Times New Roman" panose="02020603050405020304" pitchFamily="18" charset="0"/>
              </a:rPr>
              <a:t>должностного </a:t>
            </a:r>
            <a:r>
              <a:rPr lang="ru-RU" sz="2200" dirty="0">
                <a:latin typeface="Times New Roman" panose="02020603050405020304" pitchFamily="18" charset="0"/>
                <a:cs typeface="Times New Roman" panose="02020603050405020304" pitchFamily="18" charset="0"/>
              </a:rPr>
              <a:t>лица, превышающего его законные </a:t>
            </a:r>
            <a:r>
              <a:rPr lang="ru-RU" sz="2200" dirty="0" smtClean="0">
                <a:latin typeface="Times New Roman" panose="02020603050405020304" pitchFamily="18" charset="0"/>
                <a:cs typeface="Times New Roman" panose="02020603050405020304" pitchFamily="18" charset="0"/>
              </a:rPr>
              <a:t>доходы</a:t>
            </a:r>
            <a:r>
              <a:rPr lang="ru-RU" sz="2200" dirty="0">
                <a:latin typeface="Times New Roman" panose="02020603050405020304" pitchFamily="18" charset="0"/>
                <a:cs typeface="Times New Roman" panose="02020603050405020304" pitchFamily="18" charset="0"/>
              </a:rPr>
              <a:t>, которое оно не может разумным образом </a:t>
            </a:r>
            <a:r>
              <a:rPr lang="ru-RU" sz="2200" dirty="0" smtClean="0">
                <a:latin typeface="Times New Roman" panose="02020603050405020304" pitchFamily="18" charset="0"/>
                <a:cs typeface="Times New Roman" panose="02020603050405020304" pitchFamily="18" charset="0"/>
              </a:rPr>
              <a:t>обосновать</a:t>
            </a:r>
            <a:r>
              <a:rPr lang="ru-RU" sz="2200" dirty="0">
                <a:latin typeface="Times New Roman" panose="02020603050405020304" pitchFamily="18" charset="0"/>
                <a:cs typeface="Times New Roman" panose="02020603050405020304" pitchFamily="18" charset="0"/>
              </a:rPr>
              <a:t>.</a:t>
            </a:r>
          </a:p>
          <a:p>
            <a:pPr marL="0" indent="457200">
              <a:lnSpc>
                <a:spcPct val="100000"/>
              </a:lnSpc>
              <a:buFont typeface="Arial" panose="020B0604020202020204" pitchFamily="34" charset="0"/>
              <a:buNone/>
              <a:defRPr/>
            </a:pPr>
            <a:r>
              <a:rPr lang="ru-RU" sz="2200" dirty="0">
                <a:latin typeface="Times New Roman" panose="02020603050405020304" pitchFamily="18" charset="0"/>
                <a:cs typeface="Times New Roman" panose="02020603050405020304" pitchFamily="18" charset="0"/>
              </a:rPr>
              <a:t>12. Установление уголовной ответственности </a:t>
            </a:r>
            <a:r>
              <a:rPr lang="ru-RU" sz="2200" dirty="0" smtClean="0">
                <a:latin typeface="Times New Roman" panose="02020603050405020304" pitchFamily="18" charset="0"/>
                <a:cs typeface="Times New Roman" panose="02020603050405020304" pitchFamily="18" charset="0"/>
              </a:rPr>
              <a:t>юридических </a:t>
            </a:r>
            <a:r>
              <a:rPr lang="ru-RU" sz="2200" dirty="0">
                <a:latin typeface="Times New Roman" panose="02020603050405020304" pitchFamily="18" charset="0"/>
                <a:cs typeface="Times New Roman" panose="02020603050405020304" pitchFamily="18" charset="0"/>
              </a:rPr>
              <a:t>лиц.</a:t>
            </a:r>
          </a:p>
          <a:p>
            <a:pPr marL="0" indent="457200">
              <a:lnSpc>
                <a:spcPct val="100000"/>
              </a:lnSpc>
              <a:buFont typeface="Arial" panose="020B0604020202020204" pitchFamily="34" charset="0"/>
              <a:buNone/>
              <a:defRPr/>
            </a:pPr>
            <a:r>
              <a:rPr lang="ru-RU" sz="2200" dirty="0">
                <a:latin typeface="Times New Roman" panose="02020603050405020304" pitchFamily="18" charset="0"/>
                <a:cs typeface="Times New Roman" panose="02020603050405020304" pitchFamily="18" charset="0"/>
              </a:rPr>
              <a:t>13. разработка и применение кодексов или </a:t>
            </a:r>
            <a:r>
              <a:rPr lang="ru-RU" sz="2200" dirty="0" smtClean="0">
                <a:latin typeface="Times New Roman" panose="02020603050405020304" pitchFamily="18" charset="0"/>
                <a:cs typeface="Times New Roman" panose="02020603050405020304" pitchFamily="18" charset="0"/>
              </a:rPr>
              <a:t>стандартов </a:t>
            </a:r>
            <a:r>
              <a:rPr lang="ru-RU" sz="2200" dirty="0">
                <a:latin typeface="Times New Roman" panose="02020603050405020304" pitchFamily="18" charset="0"/>
                <a:cs typeface="Times New Roman" panose="02020603050405020304" pitchFamily="18" charset="0"/>
              </a:rPr>
              <a:t>поведения для правильного, </a:t>
            </a:r>
            <a:r>
              <a:rPr lang="ru-RU" sz="2200" dirty="0" smtClean="0">
                <a:latin typeface="Times New Roman" panose="02020603050405020304" pitchFamily="18" charset="0"/>
                <a:cs typeface="Times New Roman" panose="02020603050405020304" pitchFamily="18" charset="0"/>
              </a:rPr>
              <a:t>добросовестного </a:t>
            </a:r>
            <a:r>
              <a:rPr lang="ru-RU" sz="2200" dirty="0">
                <a:latin typeface="Times New Roman" panose="02020603050405020304" pitchFamily="18" charset="0"/>
                <a:cs typeface="Times New Roman" panose="02020603050405020304" pitchFamily="18" charset="0"/>
              </a:rPr>
              <a:t>и надлежащего выполнения публичных </a:t>
            </a:r>
            <a:r>
              <a:rPr lang="ru-RU" sz="2200" dirty="0" smtClean="0">
                <a:latin typeface="Times New Roman" panose="02020603050405020304" pitchFamily="18" charset="0"/>
                <a:cs typeface="Times New Roman" panose="02020603050405020304" pitchFamily="18" charset="0"/>
              </a:rPr>
              <a:t>функций</a:t>
            </a:r>
            <a:r>
              <a:rPr lang="ru-RU" sz="2200" dirty="0">
                <a:latin typeface="Times New Roman" panose="02020603050405020304" pitchFamily="18" charset="0"/>
                <a:cs typeface="Times New Roman" panose="02020603050405020304" pitchFamily="18" charset="0"/>
              </a:rPr>
              <a:t>.</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628650" y="365125"/>
            <a:ext cx="7886700" cy="46038"/>
          </a:xfrm>
        </p:spPr>
        <p:txBody>
          <a:bodyPr/>
          <a:lstStyle/>
          <a:p>
            <a:endParaRPr lang="ru-RU" sz="800" smtClean="0"/>
          </a:p>
        </p:txBody>
      </p:sp>
      <p:sp>
        <p:nvSpPr>
          <p:cNvPr id="3" name="Объект 2"/>
          <p:cNvSpPr>
            <a:spLocks noGrp="1"/>
          </p:cNvSpPr>
          <p:nvPr>
            <p:ph idx="1"/>
          </p:nvPr>
        </p:nvSpPr>
        <p:spPr>
          <a:xfrm>
            <a:off x="628650" y="411163"/>
            <a:ext cx="8264525" cy="5765800"/>
          </a:xfrm>
        </p:spPr>
        <p:txBody>
          <a:bodyPr/>
          <a:lstStyle/>
          <a:p>
            <a:pPr marL="0" indent="457200">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14. Создание публичного реестра юридических </a:t>
            </a:r>
            <a:r>
              <a:rPr lang="ru-RU" sz="2400" dirty="0" smtClean="0">
                <a:latin typeface="Times New Roman" panose="02020603050405020304" pitchFamily="18" charset="0"/>
                <a:cs typeface="Times New Roman" panose="02020603050405020304" pitchFamily="18" charset="0"/>
              </a:rPr>
              <a:t>и </a:t>
            </a:r>
            <a:r>
              <a:rPr lang="ru-RU" sz="2400" dirty="0">
                <a:latin typeface="Times New Roman" panose="02020603050405020304" pitchFamily="18" charset="0"/>
                <a:cs typeface="Times New Roman" panose="02020603050405020304" pitchFamily="18" charset="0"/>
              </a:rPr>
              <a:t>физических лиц, участвующих в учреждении </a:t>
            </a:r>
            <a:r>
              <a:rPr lang="ru-RU" sz="2400" dirty="0" smtClean="0">
                <a:latin typeface="Times New Roman" panose="02020603050405020304" pitchFamily="18" charset="0"/>
                <a:cs typeface="Times New Roman" panose="02020603050405020304" pitchFamily="18" charset="0"/>
              </a:rPr>
              <a:t>юридических </a:t>
            </a:r>
            <a:r>
              <a:rPr lang="ru-RU" sz="2400" dirty="0">
                <a:latin typeface="Times New Roman" panose="02020603050405020304" pitchFamily="18" charset="0"/>
                <a:cs typeface="Times New Roman" panose="02020603050405020304" pitchFamily="18" charset="0"/>
              </a:rPr>
              <a:t>лиц, управлении ими и их </a:t>
            </a:r>
            <a:r>
              <a:rPr lang="ru-RU" sz="2400" dirty="0" smtClean="0">
                <a:latin typeface="Times New Roman" panose="02020603050405020304" pitchFamily="18" charset="0"/>
                <a:cs typeface="Times New Roman" panose="02020603050405020304" pitchFamily="18" charset="0"/>
              </a:rPr>
              <a:t>финансировании</a:t>
            </a:r>
            <a:r>
              <a:rPr lang="ru-RU" sz="2400" dirty="0">
                <a:latin typeface="Times New Roman" panose="02020603050405020304" pitchFamily="18" charset="0"/>
                <a:cs typeface="Times New Roman" panose="02020603050405020304" pitchFamily="18" charset="0"/>
              </a:rPr>
              <a:t>; легализация возможности лишения по </a:t>
            </a:r>
            <a:r>
              <a:rPr lang="ru-RU" sz="2400" dirty="0" smtClean="0">
                <a:latin typeface="Times New Roman" panose="02020603050405020304" pitchFamily="18" charset="0"/>
                <a:cs typeface="Times New Roman" panose="02020603050405020304" pitchFamily="18" charset="0"/>
              </a:rPr>
              <a:t>решению </a:t>
            </a:r>
            <a:r>
              <a:rPr lang="ru-RU" sz="2400" dirty="0">
                <a:latin typeface="Times New Roman" panose="02020603050405020304" pitchFamily="18" charset="0"/>
                <a:cs typeface="Times New Roman" panose="02020603050405020304" pitchFamily="18" charset="0"/>
              </a:rPr>
              <a:t>суда или с помощью других </a:t>
            </a:r>
            <a:r>
              <a:rPr lang="ru-RU" sz="2400" dirty="0" smtClean="0">
                <a:latin typeface="Times New Roman" panose="02020603050405020304" pitchFamily="18" charset="0"/>
                <a:cs typeface="Times New Roman" panose="02020603050405020304" pitchFamily="18" charset="0"/>
              </a:rPr>
              <a:t>надлежащих </a:t>
            </a:r>
            <a:r>
              <a:rPr lang="ru-RU" sz="2400" dirty="0">
                <a:latin typeface="Times New Roman" panose="02020603050405020304" pitchFamily="18" charset="0"/>
                <a:cs typeface="Times New Roman" panose="02020603050405020304" pitchFamily="18" charset="0"/>
              </a:rPr>
              <a:t>способов на разумный период времени лиц, </a:t>
            </a:r>
            <a:r>
              <a:rPr lang="ru-RU" sz="2400" dirty="0" smtClean="0">
                <a:latin typeface="Times New Roman" panose="02020603050405020304" pitchFamily="18" charset="0"/>
                <a:cs typeface="Times New Roman" panose="02020603050405020304" pitchFamily="18" charset="0"/>
              </a:rPr>
              <a:t>осужденных </a:t>
            </a:r>
            <a:r>
              <a:rPr lang="ru-RU" sz="2400" dirty="0">
                <a:latin typeface="Times New Roman" panose="02020603050405020304" pitchFamily="18" charset="0"/>
                <a:cs typeface="Times New Roman" panose="02020603050405020304" pitchFamily="18" charset="0"/>
              </a:rPr>
              <a:t>за </a:t>
            </a:r>
            <a:r>
              <a:rPr lang="ru-RU" sz="2400" dirty="0" smtClean="0">
                <a:latin typeface="Times New Roman" panose="02020603050405020304" pitchFamily="18" charset="0"/>
                <a:cs typeface="Times New Roman" panose="02020603050405020304" pitchFamily="18" charset="0"/>
              </a:rPr>
              <a:t>коррупционные </a:t>
            </a:r>
            <a:r>
              <a:rPr lang="ru-RU" sz="2400" dirty="0">
                <a:latin typeface="Times New Roman" panose="02020603050405020304" pitchFamily="18" charset="0"/>
                <a:cs typeface="Times New Roman" panose="02020603050405020304" pitchFamily="18" charset="0"/>
              </a:rPr>
              <a:t>преступления, </a:t>
            </a:r>
            <a:r>
              <a:rPr lang="ru-RU" sz="2400" dirty="0" smtClean="0">
                <a:latin typeface="Times New Roman" panose="02020603050405020304" pitchFamily="18" charset="0"/>
                <a:cs typeface="Times New Roman" panose="02020603050405020304" pitchFamily="18" charset="0"/>
              </a:rPr>
              <a:t>права </a:t>
            </a:r>
            <a:r>
              <a:rPr lang="ru-RU" sz="2400" dirty="0">
                <a:latin typeface="Times New Roman" panose="02020603050405020304" pitchFamily="18" charset="0"/>
                <a:cs typeface="Times New Roman" panose="02020603050405020304" pitchFamily="18" charset="0"/>
              </a:rPr>
              <a:t>занимать должности руководителей </a:t>
            </a:r>
            <a:r>
              <a:rPr lang="ru-RU" sz="2400" dirty="0" smtClean="0">
                <a:latin typeface="Times New Roman" panose="02020603050405020304" pitchFamily="18" charset="0"/>
                <a:cs typeface="Times New Roman" panose="02020603050405020304" pitchFamily="18" charset="0"/>
              </a:rPr>
              <a:t>юридических </a:t>
            </a:r>
            <a:r>
              <a:rPr lang="ru-RU" sz="2400" dirty="0">
                <a:latin typeface="Times New Roman" panose="02020603050405020304" pitchFamily="18" charset="0"/>
                <a:cs typeface="Times New Roman" panose="02020603050405020304" pitchFamily="18" charset="0"/>
              </a:rPr>
              <a:t>лиц, зарегистрированных в пределах их </a:t>
            </a:r>
            <a:r>
              <a:rPr lang="ru-RU" sz="2400" dirty="0" smtClean="0">
                <a:latin typeface="Times New Roman" panose="02020603050405020304" pitchFamily="18" charset="0"/>
                <a:cs typeface="Times New Roman" panose="02020603050405020304" pitchFamily="18" charset="0"/>
              </a:rPr>
              <a:t>юрисдикции</a:t>
            </a:r>
            <a:r>
              <a:rPr lang="ru-RU" sz="2400" dirty="0">
                <a:latin typeface="Times New Roman" panose="02020603050405020304" pitchFamily="18" charset="0"/>
                <a:cs typeface="Times New Roman" panose="02020603050405020304" pitchFamily="18" charset="0"/>
              </a:rPr>
              <a:t>; закрепление национального реестра </a:t>
            </a:r>
            <a:r>
              <a:rPr lang="ru-RU" sz="2400" dirty="0" smtClean="0">
                <a:latin typeface="Times New Roman" panose="02020603050405020304" pitchFamily="18" charset="0"/>
                <a:cs typeface="Times New Roman" panose="02020603050405020304" pitchFamily="18" charset="0"/>
              </a:rPr>
              <a:t>лиц</a:t>
            </a:r>
            <a:r>
              <a:rPr lang="ru-RU" sz="2400" dirty="0">
                <a:latin typeface="Times New Roman" panose="02020603050405020304" pitchFamily="18" charset="0"/>
                <a:cs typeface="Times New Roman" panose="02020603050405020304" pitchFamily="18" charset="0"/>
              </a:rPr>
              <a:t>, лишенных права занимать должности </a:t>
            </a:r>
            <a:r>
              <a:rPr lang="ru-RU" sz="2400" dirty="0" smtClean="0">
                <a:latin typeface="Times New Roman" panose="02020603050405020304" pitchFamily="18" charset="0"/>
                <a:cs typeface="Times New Roman" panose="02020603050405020304" pitchFamily="18" charset="0"/>
              </a:rPr>
              <a:t>руководителей </a:t>
            </a:r>
            <a:r>
              <a:rPr lang="ru-RU" sz="2400" dirty="0">
                <a:latin typeface="Times New Roman" panose="02020603050405020304" pitchFamily="18" charset="0"/>
                <a:cs typeface="Times New Roman" panose="02020603050405020304" pitchFamily="18" charset="0"/>
              </a:rPr>
              <a:t>юридических лиц.</a:t>
            </a:r>
          </a:p>
          <a:p>
            <a:pPr marL="0" indent="457200">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15. Совершение публичных закупок и </a:t>
            </a:r>
            <a:r>
              <a:rPr lang="ru-RU" sz="2400" dirty="0" smtClean="0">
                <a:latin typeface="Times New Roman" panose="02020603050405020304" pitchFamily="18" charset="0"/>
                <a:cs typeface="Times New Roman" panose="02020603050405020304" pitchFamily="18" charset="0"/>
              </a:rPr>
              <a:t>управления </a:t>
            </a:r>
            <a:r>
              <a:rPr lang="ru-RU" sz="2400" dirty="0">
                <a:latin typeface="Times New Roman" panose="02020603050405020304" pitchFamily="18" charset="0"/>
                <a:cs typeface="Times New Roman" panose="02020603050405020304" pitchFamily="18" charset="0"/>
              </a:rPr>
              <a:t>публичными финансами на основе </a:t>
            </a:r>
            <a:r>
              <a:rPr lang="ru-RU" sz="2400" dirty="0" smtClean="0">
                <a:latin typeface="Times New Roman" panose="02020603050405020304" pitchFamily="18" charset="0"/>
                <a:cs typeface="Times New Roman" panose="02020603050405020304" pitchFamily="18" charset="0"/>
              </a:rPr>
              <a:t>прозрачности</a:t>
            </a:r>
            <a:r>
              <a:rPr lang="ru-RU" sz="2400" dirty="0">
                <a:latin typeface="Times New Roman" panose="02020603050405020304" pitchFamily="18" charset="0"/>
                <a:cs typeface="Times New Roman" panose="02020603050405020304" pitchFamily="18" charset="0"/>
              </a:rPr>
              <a:t>, конкуренции и объективных критериев </a:t>
            </a:r>
            <a:r>
              <a:rPr lang="ru-RU" sz="2400" dirty="0" smtClean="0">
                <a:latin typeface="Times New Roman" panose="02020603050405020304" pitchFamily="18" charset="0"/>
                <a:cs typeface="Times New Roman" panose="02020603050405020304" pitchFamily="18" charset="0"/>
              </a:rPr>
              <a:t>принятия </a:t>
            </a:r>
            <a:r>
              <a:rPr lang="ru-RU" sz="2400" dirty="0">
                <a:latin typeface="Times New Roman" panose="02020603050405020304" pitchFamily="18" charset="0"/>
                <a:cs typeface="Times New Roman" panose="02020603050405020304" pitchFamily="18" charset="0"/>
              </a:rPr>
              <a:t>решений.</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628650" y="365125"/>
            <a:ext cx="7886700" cy="111125"/>
          </a:xfrm>
        </p:spPr>
        <p:txBody>
          <a:bodyPr/>
          <a:lstStyle/>
          <a:p>
            <a:endParaRPr lang="ru-RU" sz="800" smtClean="0"/>
          </a:p>
        </p:txBody>
      </p:sp>
      <p:sp>
        <p:nvSpPr>
          <p:cNvPr id="3" name="Объект 2"/>
          <p:cNvSpPr>
            <a:spLocks noGrp="1"/>
          </p:cNvSpPr>
          <p:nvPr>
            <p:ph idx="1"/>
          </p:nvPr>
        </p:nvSpPr>
        <p:spPr>
          <a:xfrm>
            <a:off x="628650" y="476250"/>
            <a:ext cx="7886700" cy="5700713"/>
          </a:xfrm>
        </p:spPr>
        <p:txBody>
          <a:bodyPr/>
          <a:lstStyle/>
          <a:p>
            <a:pPr marL="0" indent="457200">
              <a:lnSpc>
                <a:spcPct val="100000"/>
              </a:lnSpc>
              <a:buFont typeface="Arial" panose="020B0604020202020204" pitchFamily="34" charset="0"/>
              <a:buNone/>
              <a:defRPr/>
            </a:pPr>
            <a:r>
              <a:rPr lang="ru-RU" sz="2200" dirty="0">
                <a:latin typeface="Times New Roman" panose="02020603050405020304" pitchFamily="18" charset="0"/>
                <a:cs typeface="Times New Roman" panose="02020603050405020304" pitchFamily="18" charset="0"/>
              </a:rPr>
              <a:t>16. Принятие процедур или правил, </a:t>
            </a:r>
            <a:r>
              <a:rPr lang="ru-RU" sz="2200" dirty="0" smtClean="0">
                <a:latin typeface="Times New Roman" panose="02020603050405020304" pitchFamily="18" charset="0"/>
                <a:cs typeface="Times New Roman" panose="02020603050405020304" pitchFamily="18" charset="0"/>
              </a:rPr>
              <a:t>позволяющих </a:t>
            </a:r>
            <a:r>
              <a:rPr lang="ru-RU" sz="2200" dirty="0">
                <a:latin typeface="Times New Roman" panose="02020603050405020304" pitchFamily="18" charset="0"/>
                <a:cs typeface="Times New Roman" panose="02020603050405020304" pitchFamily="18" charset="0"/>
              </a:rPr>
              <a:t>населению в надлежащих случаях получать </a:t>
            </a:r>
            <a:r>
              <a:rPr lang="ru-RU" sz="2200" dirty="0" smtClean="0">
                <a:latin typeface="Times New Roman" panose="02020603050405020304" pitchFamily="18" charset="0"/>
                <a:cs typeface="Times New Roman" panose="02020603050405020304" pitchFamily="18" charset="0"/>
              </a:rPr>
              <a:t>информацию </a:t>
            </a:r>
            <a:r>
              <a:rPr lang="ru-RU" sz="2200" dirty="0">
                <a:latin typeface="Times New Roman" panose="02020603050405020304" pitchFamily="18" charset="0"/>
                <a:cs typeface="Times New Roman" panose="02020603050405020304" pitchFamily="18" charset="0"/>
              </a:rPr>
              <a:t>об организации, функционировании </a:t>
            </a:r>
            <a:r>
              <a:rPr lang="ru-RU" sz="2200" dirty="0" smtClean="0">
                <a:latin typeface="Times New Roman" panose="02020603050405020304" pitchFamily="18" charset="0"/>
                <a:cs typeface="Times New Roman" panose="02020603050405020304" pitchFamily="18" charset="0"/>
              </a:rPr>
              <a:t>и </a:t>
            </a:r>
            <a:r>
              <a:rPr lang="ru-RU" sz="2200" dirty="0">
                <a:latin typeface="Times New Roman" panose="02020603050405020304" pitchFamily="18" charset="0"/>
                <a:cs typeface="Times New Roman" panose="02020603050405020304" pitchFamily="18" charset="0"/>
              </a:rPr>
              <a:t>процессах принятия решений публичной </a:t>
            </a:r>
            <a:r>
              <a:rPr lang="ru-RU" sz="2200" dirty="0" smtClean="0">
                <a:latin typeface="Times New Roman" panose="02020603050405020304" pitchFamily="18" charset="0"/>
                <a:cs typeface="Times New Roman" panose="02020603050405020304" pitchFamily="18" charset="0"/>
              </a:rPr>
              <a:t>администрации</a:t>
            </a:r>
            <a:r>
              <a:rPr lang="ru-RU" sz="2200" dirty="0">
                <a:latin typeface="Times New Roman" panose="02020603050405020304" pitchFamily="18" charset="0"/>
                <a:cs typeface="Times New Roman" panose="02020603050405020304" pitchFamily="18" charset="0"/>
              </a:rPr>
              <a:t>. Упрощение административных </a:t>
            </a:r>
            <a:r>
              <a:rPr lang="ru-RU" sz="2200" dirty="0" smtClean="0">
                <a:latin typeface="Times New Roman" panose="02020603050405020304" pitchFamily="18" charset="0"/>
                <a:cs typeface="Times New Roman" panose="02020603050405020304" pitchFamily="18" charset="0"/>
              </a:rPr>
              <a:t>процедур </a:t>
            </a:r>
            <a:r>
              <a:rPr lang="ru-RU" sz="2200" dirty="0">
                <a:latin typeface="Times New Roman" panose="02020603050405020304" pitchFamily="18" charset="0"/>
                <a:cs typeface="Times New Roman" panose="02020603050405020304" pitchFamily="18" charset="0"/>
              </a:rPr>
              <a:t>для облегчения публичного доступа к </a:t>
            </a:r>
            <a:r>
              <a:rPr lang="ru-RU" sz="2200" dirty="0" smtClean="0">
                <a:latin typeface="Times New Roman" panose="02020603050405020304" pitchFamily="18" charset="0"/>
                <a:cs typeface="Times New Roman" panose="02020603050405020304" pitchFamily="18" charset="0"/>
              </a:rPr>
              <a:t>компетентным </a:t>
            </a:r>
            <a:r>
              <a:rPr lang="ru-RU" sz="2200" dirty="0">
                <a:latin typeface="Times New Roman" panose="02020603050405020304" pitchFamily="18" charset="0"/>
                <a:cs typeface="Times New Roman" panose="02020603050405020304" pitchFamily="18" charset="0"/>
              </a:rPr>
              <a:t>органам, принимающим решения.</a:t>
            </a:r>
          </a:p>
          <a:p>
            <a:pPr marL="0" indent="457200">
              <a:lnSpc>
                <a:spcPct val="100000"/>
              </a:lnSpc>
              <a:buFont typeface="Arial" panose="020B0604020202020204" pitchFamily="34" charset="0"/>
              <a:buNone/>
              <a:defRPr/>
            </a:pPr>
            <a:r>
              <a:rPr lang="ru-RU" sz="2200" dirty="0">
                <a:latin typeface="Times New Roman" panose="02020603050405020304" pitchFamily="18" charset="0"/>
                <a:cs typeface="Times New Roman" panose="02020603050405020304" pitchFamily="18" charset="0"/>
              </a:rPr>
              <a:t>17. опубликование информации, которая </a:t>
            </a:r>
            <a:r>
              <a:rPr lang="ru-RU" sz="2200" dirty="0" smtClean="0">
                <a:latin typeface="Times New Roman" panose="02020603050405020304" pitchFamily="18" charset="0"/>
                <a:cs typeface="Times New Roman" panose="02020603050405020304" pitchFamily="18" charset="0"/>
              </a:rPr>
              <a:t>может </a:t>
            </a:r>
            <a:r>
              <a:rPr lang="ru-RU" sz="2200" dirty="0">
                <a:latin typeface="Times New Roman" panose="02020603050405020304" pitchFamily="18" charset="0"/>
                <a:cs typeface="Times New Roman" panose="02020603050405020304" pitchFamily="18" charset="0"/>
              </a:rPr>
              <a:t>включать периодические отчеты об </a:t>
            </a:r>
            <a:r>
              <a:rPr lang="ru-RU" sz="2200" dirty="0" smtClean="0">
                <a:latin typeface="Times New Roman" panose="02020603050405020304" pitchFamily="18" charset="0"/>
                <a:cs typeface="Times New Roman" panose="02020603050405020304" pitchFamily="18" charset="0"/>
              </a:rPr>
              <a:t>опасностях </a:t>
            </a:r>
            <a:r>
              <a:rPr lang="ru-RU" sz="2200" dirty="0">
                <a:latin typeface="Times New Roman" panose="02020603050405020304" pitchFamily="18" charset="0"/>
                <a:cs typeface="Times New Roman" panose="02020603050405020304" pitchFamily="18" charset="0"/>
              </a:rPr>
              <a:t>коррупции в публичной администрации.</a:t>
            </a:r>
          </a:p>
          <a:p>
            <a:pPr marL="0" indent="457200">
              <a:lnSpc>
                <a:spcPct val="100000"/>
              </a:lnSpc>
              <a:buFont typeface="Arial" panose="020B0604020202020204" pitchFamily="34" charset="0"/>
              <a:buNone/>
              <a:defRPr/>
            </a:pPr>
            <a:r>
              <a:rPr lang="ru-RU" sz="2200" dirty="0">
                <a:latin typeface="Times New Roman" panose="02020603050405020304" pitchFamily="18" charset="0"/>
                <a:cs typeface="Times New Roman" panose="02020603050405020304" pitchFamily="18" charset="0"/>
              </a:rPr>
              <a:t>18. Содействие прозрачности в деятельности </a:t>
            </a:r>
            <a:r>
              <a:rPr lang="ru-RU" sz="2200" dirty="0" smtClean="0">
                <a:latin typeface="Times New Roman" panose="02020603050405020304" pitchFamily="18" charset="0"/>
                <a:cs typeface="Times New Roman" panose="02020603050405020304" pitchFamily="18" charset="0"/>
              </a:rPr>
              <a:t>частных </a:t>
            </a:r>
            <a:r>
              <a:rPr lang="ru-RU" sz="2200" dirty="0">
                <a:latin typeface="Times New Roman" panose="02020603050405020304" pitchFamily="18" charset="0"/>
                <a:cs typeface="Times New Roman" panose="02020603050405020304" pitchFamily="18" charset="0"/>
              </a:rPr>
              <a:t>организаций, в том числе меры по </a:t>
            </a:r>
            <a:r>
              <a:rPr lang="ru-RU" sz="2200" dirty="0" smtClean="0">
                <a:latin typeface="Times New Roman" panose="02020603050405020304" pitchFamily="18" charset="0"/>
                <a:cs typeface="Times New Roman" panose="02020603050405020304" pitchFamily="18" charset="0"/>
              </a:rPr>
              <a:t>идентификации </a:t>
            </a:r>
            <a:r>
              <a:rPr lang="ru-RU" sz="2200" dirty="0">
                <a:latin typeface="Times New Roman" panose="02020603050405020304" pitchFamily="18" charset="0"/>
                <a:cs typeface="Times New Roman" panose="02020603050405020304" pitchFamily="18" charset="0"/>
              </a:rPr>
              <a:t>юридических и физических лиц, </a:t>
            </a:r>
            <a:r>
              <a:rPr lang="ru-RU" sz="2200" dirty="0" smtClean="0">
                <a:latin typeface="Times New Roman" panose="02020603050405020304" pitchFamily="18" charset="0"/>
                <a:cs typeface="Times New Roman" panose="02020603050405020304" pitchFamily="18" charset="0"/>
              </a:rPr>
              <a:t>причастных </a:t>
            </a:r>
            <a:r>
              <a:rPr lang="ru-RU" sz="2200" dirty="0">
                <a:latin typeface="Times New Roman" panose="02020603050405020304" pitchFamily="18" charset="0"/>
                <a:cs typeface="Times New Roman" panose="02020603050405020304" pitchFamily="18" charset="0"/>
              </a:rPr>
              <a:t>к созданию корпоративных организаций </a:t>
            </a:r>
            <a:r>
              <a:rPr lang="ru-RU" sz="2200" dirty="0" smtClean="0">
                <a:latin typeface="Times New Roman" panose="02020603050405020304" pitchFamily="18" charset="0"/>
                <a:cs typeface="Times New Roman" panose="02020603050405020304" pitchFamily="18" charset="0"/>
              </a:rPr>
              <a:t>и </a:t>
            </a:r>
            <a:r>
              <a:rPr lang="ru-RU" sz="2200" dirty="0">
                <a:latin typeface="Times New Roman" panose="02020603050405020304" pitchFamily="18" charset="0"/>
                <a:cs typeface="Times New Roman" panose="02020603050405020304" pitchFamily="18" charset="0"/>
              </a:rPr>
              <a:t>управлению ими.</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a:xfrm>
            <a:off x="628650" y="365125"/>
            <a:ext cx="7886700" cy="46038"/>
          </a:xfrm>
        </p:spPr>
        <p:txBody>
          <a:bodyPr/>
          <a:lstStyle/>
          <a:p>
            <a:endParaRPr lang="ru-RU" sz="800" smtClean="0"/>
          </a:p>
        </p:txBody>
      </p:sp>
      <p:sp>
        <p:nvSpPr>
          <p:cNvPr id="3" name="Объект 2"/>
          <p:cNvSpPr>
            <a:spLocks noGrp="1"/>
          </p:cNvSpPr>
          <p:nvPr>
            <p:ph idx="1"/>
          </p:nvPr>
        </p:nvSpPr>
        <p:spPr>
          <a:xfrm>
            <a:off x="628650" y="411163"/>
            <a:ext cx="8335963" cy="5765800"/>
          </a:xfrm>
        </p:spPr>
        <p:txBody>
          <a:bodyPr/>
          <a:lstStyle/>
          <a:p>
            <a:pPr marL="0" indent="457200">
              <a:lnSpc>
                <a:spcPct val="100000"/>
              </a:lnSpc>
              <a:buFont typeface="Arial" panose="020B0604020202020204" pitchFamily="34" charset="0"/>
              <a:buNone/>
              <a:defRPr/>
            </a:pPr>
            <a:r>
              <a:rPr lang="ru-RU" sz="2200" dirty="0">
                <a:latin typeface="Times New Roman" panose="02020603050405020304" pitchFamily="18" charset="0"/>
                <a:cs typeface="Times New Roman" panose="02020603050405020304" pitchFamily="18" charset="0"/>
              </a:rPr>
              <a:t>19. Предупреждение возникновения </a:t>
            </a:r>
            <a:r>
              <a:rPr lang="ru-RU" sz="2200" dirty="0" smtClean="0">
                <a:latin typeface="Times New Roman" panose="02020603050405020304" pitchFamily="18" charset="0"/>
                <a:cs typeface="Times New Roman" panose="02020603050405020304" pitchFamily="18" charset="0"/>
              </a:rPr>
              <a:t>коллизии </a:t>
            </a:r>
            <a:r>
              <a:rPr lang="ru-RU" sz="2200" dirty="0">
                <a:latin typeface="Times New Roman" panose="02020603050405020304" pitchFamily="18" charset="0"/>
                <a:cs typeface="Times New Roman" panose="02020603050405020304" pitchFamily="18" charset="0"/>
              </a:rPr>
              <a:t>интересов путем установления ограничений </a:t>
            </a:r>
            <a:r>
              <a:rPr lang="ru-RU" sz="2200" dirty="0" smtClean="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в надлежащих случаях и на разумный срок) </a:t>
            </a:r>
            <a:r>
              <a:rPr lang="ru-RU" sz="2200" dirty="0" smtClean="0">
                <a:latin typeface="Times New Roman" panose="02020603050405020304" pitchFamily="18" charset="0"/>
                <a:cs typeface="Times New Roman" panose="02020603050405020304" pitchFamily="18" charset="0"/>
              </a:rPr>
              <a:t>в отношении </a:t>
            </a:r>
            <a:r>
              <a:rPr lang="ru-RU" sz="2200" dirty="0">
                <a:latin typeface="Times New Roman" panose="02020603050405020304" pitchFamily="18" charset="0"/>
                <a:cs typeface="Times New Roman" panose="02020603050405020304" pitchFamily="18" charset="0"/>
              </a:rPr>
              <a:t>профессиональной деятельности </a:t>
            </a:r>
            <a:r>
              <a:rPr lang="ru-RU" sz="2200" dirty="0" smtClean="0">
                <a:latin typeface="Times New Roman" panose="02020603050405020304" pitchFamily="18" charset="0"/>
                <a:cs typeface="Times New Roman" panose="02020603050405020304" pitchFamily="18" charset="0"/>
              </a:rPr>
              <a:t>бывших </a:t>
            </a:r>
            <a:r>
              <a:rPr lang="ru-RU" sz="2200" dirty="0">
                <a:latin typeface="Times New Roman" panose="02020603050405020304" pitchFamily="18" charset="0"/>
                <a:cs typeface="Times New Roman" panose="02020603050405020304" pitchFamily="18" charset="0"/>
              </a:rPr>
              <a:t>публичных должностных лиц или в </a:t>
            </a:r>
            <a:r>
              <a:rPr lang="ru-RU" sz="2200" dirty="0" smtClean="0">
                <a:latin typeface="Times New Roman" panose="02020603050405020304" pitchFamily="18" charset="0"/>
                <a:cs typeface="Times New Roman" panose="02020603050405020304" pitchFamily="18" charset="0"/>
              </a:rPr>
              <a:t>отношении </a:t>
            </a:r>
            <a:r>
              <a:rPr lang="ru-RU" sz="2200" dirty="0">
                <a:latin typeface="Times New Roman" panose="02020603050405020304" pitchFamily="18" charset="0"/>
                <a:cs typeface="Times New Roman" panose="02020603050405020304" pitchFamily="18" charset="0"/>
              </a:rPr>
              <a:t>работы публичных должностных лиц в </a:t>
            </a:r>
            <a:r>
              <a:rPr lang="ru-RU" sz="2200" dirty="0" smtClean="0">
                <a:latin typeface="Times New Roman" panose="02020603050405020304" pitchFamily="18" charset="0"/>
                <a:cs typeface="Times New Roman" panose="02020603050405020304" pitchFamily="18" charset="0"/>
              </a:rPr>
              <a:t>частном </a:t>
            </a:r>
            <a:r>
              <a:rPr lang="ru-RU" sz="2200" dirty="0">
                <a:latin typeface="Times New Roman" panose="02020603050405020304" pitchFamily="18" charset="0"/>
                <a:cs typeface="Times New Roman" panose="02020603050405020304" pitchFamily="18" charset="0"/>
              </a:rPr>
              <a:t>секторе после их выхода в отставку или </a:t>
            </a:r>
            <a:r>
              <a:rPr lang="ru-RU" sz="2200" dirty="0" smtClean="0">
                <a:latin typeface="Times New Roman" panose="02020603050405020304" pitchFamily="18" charset="0"/>
                <a:cs typeface="Times New Roman" panose="02020603050405020304" pitchFamily="18" charset="0"/>
              </a:rPr>
              <a:t>на </a:t>
            </a:r>
            <a:r>
              <a:rPr lang="ru-RU" sz="2200" dirty="0">
                <a:latin typeface="Times New Roman" panose="02020603050405020304" pitchFamily="18" charset="0"/>
                <a:cs typeface="Times New Roman" panose="02020603050405020304" pitchFamily="18" charset="0"/>
              </a:rPr>
              <a:t>пенсию, когда такая деятельность или </a:t>
            </a:r>
            <a:r>
              <a:rPr lang="ru-RU" sz="2200" dirty="0" smtClean="0">
                <a:latin typeface="Times New Roman" panose="02020603050405020304" pitchFamily="18" charset="0"/>
                <a:cs typeface="Times New Roman" panose="02020603050405020304" pitchFamily="18" charset="0"/>
              </a:rPr>
              <a:t>работа прямо </a:t>
            </a:r>
            <a:r>
              <a:rPr lang="ru-RU" sz="2200" dirty="0">
                <a:latin typeface="Times New Roman" panose="02020603050405020304" pitchFamily="18" charset="0"/>
                <a:cs typeface="Times New Roman" panose="02020603050405020304" pitchFamily="18" charset="0"/>
              </a:rPr>
              <a:t>связаны с функциями, которые такие </a:t>
            </a:r>
            <a:r>
              <a:rPr lang="ru-RU" sz="2200" dirty="0" smtClean="0">
                <a:latin typeface="Times New Roman" panose="02020603050405020304" pitchFamily="18" charset="0"/>
                <a:cs typeface="Times New Roman" panose="02020603050405020304" pitchFamily="18" charset="0"/>
              </a:rPr>
              <a:t>публичные </a:t>
            </a:r>
            <a:r>
              <a:rPr lang="ru-RU" sz="2200" dirty="0">
                <a:latin typeface="Times New Roman" panose="02020603050405020304" pitchFamily="18" charset="0"/>
                <a:cs typeface="Times New Roman" panose="02020603050405020304" pitchFamily="18" charset="0"/>
              </a:rPr>
              <a:t>должностные лица выполняли в период </a:t>
            </a:r>
            <a:r>
              <a:rPr lang="ru-RU" sz="2200" dirty="0" smtClean="0">
                <a:latin typeface="Times New Roman" panose="02020603050405020304" pitchFamily="18" charset="0"/>
                <a:cs typeface="Times New Roman" panose="02020603050405020304" pitchFamily="18" charset="0"/>
              </a:rPr>
              <a:t>их </a:t>
            </a:r>
            <a:r>
              <a:rPr lang="ru-RU" sz="2200" dirty="0">
                <a:latin typeface="Times New Roman" panose="02020603050405020304" pitchFamily="18" charset="0"/>
                <a:cs typeface="Times New Roman" panose="02020603050405020304" pitchFamily="18" charset="0"/>
              </a:rPr>
              <a:t>нахождения в должности или за выполнением </a:t>
            </a:r>
            <a:r>
              <a:rPr lang="ru-RU" sz="2200" dirty="0" smtClean="0">
                <a:latin typeface="Times New Roman" panose="02020603050405020304" pitchFamily="18" charset="0"/>
                <a:cs typeface="Times New Roman" panose="02020603050405020304" pitchFamily="18" charset="0"/>
              </a:rPr>
              <a:t>которых </a:t>
            </a:r>
            <a:r>
              <a:rPr lang="ru-RU" sz="2200" dirty="0">
                <a:latin typeface="Times New Roman" panose="02020603050405020304" pitchFamily="18" charset="0"/>
                <a:cs typeface="Times New Roman" panose="02020603050405020304" pitchFamily="18" charset="0"/>
              </a:rPr>
              <a:t>они осуществляли надзор.</a:t>
            </a:r>
          </a:p>
          <a:p>
            <a:pPr marL="0" indent="457200">
              <a:lnSpc>
                <a:spcPct val="100000"/>
              </a:lnSpc>
              <a:buFont typeface="Arial" panose="020B0604020202020204" pitchFamily="34" charset="0"/>
              <a:buNone/>
              <a:defRPr/>
            </a:pPr>
            <a:r>
              <a:rPr lang="ru-RU" sz="2200" dirty="0">
                <a:latin typeface="Times New Roman" panose="02020603050405020304" pitchFamily="18" charset="0"/>
                <a:cs typeface="Times New Roman" panose="02020603050405020304" pitchFamily="18" charset="0"/>
              </a:rPr>
              <a:t>20. Содействие активному участию отдельных </a:t>
            </a:r>
            <a:r>
              <a:rPr lang="ru-RU" sz="2200" dirty="0" smtClean="0">
                <a:latin typeface="Times New Roman" panose="02020603050405020304" pitchFamily="18" charset="0"/>
                <a:cs typeface="Times New Roman" panose="02020603050405020304" pitchFamily="18" charset="0"/>
              </a:rPr>
              <a:t>лиц </a:t>
            </a:r>
            <a:r>
              <a:rPr lang="ru-RU" sz="2200" dirty="0">
                <a:latin typeface="Times New Roman" panose="02020603050405020304" pitchFamily="18" charset="0"/>
                <a:cs typeface="Times New Roman" panose="02020603050405020304" pitchFamily="18" charset="0"/>
              </a:rPr>
              <a:t>и групп за пределами публичного </a:t>
            </a:r>
            <a:r>
              <a:rPr lang="ru-RU" sz="2200" dirty="0" smtClean="0">
                <a:latin typeface="Times New Roman" panose="02020603050405020304" pitchFamily="18" charset="0"/>
                <a:cs typeface="Times New Roman" panose="02020603050405020304" pitchFamily="18" charset="0"/>
              </a:rPr>
              <a:t>сектора </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гражданское </a:t>
            </a:r>
            <a:r>
              <a:rPr lang="ru-RU" sz="2200" dirty="0">
                <a:latin typeface="Times New Roman" panose="02020603050405020304" pitchFamily="18" charset="0"/>
                <a:cs typeface="Times New Roman" panose="02020603050405020304" pitchFamily="18" charset="0"/>
              </a:rPr>
              <a:t>общество, неправительственные </a:t>
            </a:r>
            <a:r>
              <a:rPr lang="ru-RU" sz="2200" dirty="0" smtClean="0">
                <a:latin typeface="Times New Roman" panose="02020603050405020304" pitchFamily="18" charset="0"/>
                <a:cs typeface="Times New Roman" panose="02020603050405020304" pitchFamily="18" charset="0"/>
              </a:rPr>
              <a:t>организации </a:t>
            </a:r>
            <a:r>
              <a:rPr lang="ru-RU" sz="2200" dirty="0">
                <a:latin typeface="Times New Roman" panose="02020603050405020304" pitchFamily="18" charset="0"/>
                <a:cs typeface="Times New Roman" panose="02020603050405020304" pitchFamily="18" charset="0"/>
              </a:rPr>
              <a:t>и организации, функционирующие </a:t>
            </a:r>
            <a:r>
              <a:rPr lang="ru-RU" sz="2200" dirty="0" smtClean="0">
                <a:latin typeface="Times New Roman" panose="02020603050405020304" pitchFamily="18" charset="0"/>
                <a:cs typeface="Times New Roman" panose="02020603050405020304" pitchFamily="18" charset="0"/>
              </a:rPr>
              <a:t>на </a:t>
            </a:r>
            <a:r>
              <a:rPr lang="ru-RU" sz="2200" dirty="0">
                <a:latin typeface="Times New Roman" panose="02020603050405020304" pitchFamily="18" charset="0"/>
                <a:cs typeface="Times New Roman" panose="02020603050405020304" pitchFamily="18" charset="0"/>
              </a:rPr>
              <a:t>базе общин, – в предупреждении коррупции и </a:t>
            </a:r>
            <a:r>
              <a:rPr lang="ru-RU" sz="2200" dirty="0" smtClean="0">
                <a:latin typeface="Times New Roman" panose="02020603050405020304" pitchFamily="18" charset="0"/>
                <a:cs typeface="Times New Roman" panose="02020603050405020304" pitchFamily="18" charset="0"/>
              </a:rPr>
              <a:t>борьбе </a:t>
            </a:r>
            <a:r>
              <a:rPr lang="ru-RU" sz="2200" dirty="0">
                <a:latin typeface="Times New Roman" panose="02020603050405020304" pitchFamily="18" charset="0"/>
                <a:cs typeface="Times New Roman" panose="02020603050405020304" pitchFamily="18" charset="0"/>
              </a:rPr>
              <a:t>с ней и для углубления понимания </a:t>
            </a:r>
            <a:r>
              <a:rPr lang="ru-RU" sz="2200" dirty="0" smtClean="0">
                <a:latin typeface="Times New Roman" panose="02020603050405020304" pitchFamily="18" charset="0"/>
                <a:cs typeface="Times New Roman" panose="02020603050405020304" pitchFamily="18" charset="0"/>
              </a:rPr>
              <a:t>обществом </a:t>
            </a:r>
            <a:r>
              <a:rPr lang="ru-RU" sz="2200" dirty="0">
                <a:latin typeface="Times New Roman" panose="02020603050405020304" pitchFamily="18" charset="0"/>
                <a:cs typeface="Times New Roman" panose="02020603050405020304" pitchFamily="18" charset="0"/>
              </a:rPr>
              <a:t>факта существования, причин и опасного </a:t>
            </a:r>
            <a:r>
              <a:rPr lang="ru-RU" sz="2200" dirty="0" smtClean="0">
                <a:latin typeface="Times New Roman" panose="02020603050405020304" pitchFamily="18" charset="0"/>
                <a:cs typeface="Times New Roman" panose="02020603050405020304" pitchFamily="18" charset="0"/>
              </a:rPr>
              <a:t>характера </a:t>
            </a:r>
            <a:r>
              <a:rPr lang="ru-RU" sz="2200" dirty="0">
                <a:latin typeface="Times New Roman" panose="02020603050405020304" pitchFamily="18" charset="0"/>
                <a:cs typeface="Times New Roman" panose="02020603050405020304" pitchFamily="18" charset="0"/>
              </a:rPr>
              <a:t>коррупции, а также создаваемых ею </a:t>
            </a:r>
            <a:r>
              <a:rPr lang="ru-RU" sz="2200" dirty="0" smtClean="0">
                <a:latin typeface="Times New Roman" panose="02020603050405020304" pitchFamily="18" charset="0"/>
                <a:cs typeface="Times New Roman" panose="02020603050405020304" pitchFamily="18" charset="0"/>
              </a:rPr>
              <a:t>угроз.</a:t>
            </a:r>
            <a:endParaRPr lang="ru-RU" sz="2200" dirty="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a:xfrm>
            <a:off x="468313" y="260350"/>
            <a:ext cx="8229600" cy="1223963"/>
          </a:xfrm>
        </p:spPr>
        <p:txBody>
          <a:bodyPr/>
          <a:lstStyle/>
          <a:p>
            <a:pPr algn="ctr" eaLnBrk="1" hangingPunct="1"/>
            <a:r>
              <a:rPr lang="ru-RU" altLang="ru-RU" sz="3200" b="1" smtClean="0">
                <a:latin typeface="Times New Roman" pitchFamily="18" charset="0"/>
                <a:cs typeface="Times New Roman" pitchFamily="18" charset="0"/>
              </a:rPr>
              <a:t>Юридическая ответственность</a:t>
            </a:r>
          </a:p>
        </p:txBody>
      </p:sp>
      <p:sp>
        <p:nvSpPr>
          <p:cNvPr id="3" name="Объект 2"/>
          <p:cNvSpPr>
            <a:spLocks noGrp="1"/>
          </p:cNvSpPr>
          <p:nvPr>
            <p:ph idx="1"/>
          </p:nvPr>
        </p:nvSpPr>
        <p:spPr>
          <a:xfrm>
            <a:off x="468313" y="1196975"/>
            <a:ext cx="8229600" cy="5068888"/>
          </a:xfrm>
        </p:spPr>
        <p:txBody>
          <a:bodyPr rtlCol="0">
            <a:normAutofit/>
          </a:bodyPr>
          <a:lstStyle/>
          <a:p>
            <a:pPr marL="0" indent="0" algn="ctr" eaLnBrk="1" fontAlgn="auto" hangingPunct="1">
              <a:spcAft>
                <a:spcPts val="0"/>
              </a:spcAft>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Количество коррупционных преступлений в различных отраслях РФ (данные 2019 года)</a:t>
            </a:r>
            <a:r>
              <a:rPr lang="en-US" sz="2400" dirty="0" smtClean="0">
                <a:latin typeface="Times New Roman" panose="02020603050405020304" pitchFamily="18" charset="0"/>
                <a:cs typeface="Times New Roman" panose="02020603050405020304" pitchFamily="18" charset="0"/>
              </a:rPr>
              <a:t>:</a:t>
            </a:r>
          </a:p>
          <a:p>
            <a:pPr eaLnBrk="1" fontAlgn="auto" hangingPunct="1">
              <a:spcAft>
                <a:spcPts val="0"/>
              </a:spcAft>
              <a:buFont typeface="Wingdings" panose="05000000000000000000" pitchFamily="2" charset="2"/>
              <a:buChar char="§"/>
              <a:defRPr/>
            </a:pPr>
            <a:r>
              <a:rPr lang="ru-RU" sz="2400" dirty="0" smtClean="0">
                <a:latin typeface="Times New Roman" panose="02020603050405020304" pitchFamily="18" charset="0"/>
                <a:cs typeface="Times New Roman" panose="02020603050405020304" pitchFamily="18" charset="0"/>
              </a:rPr>
              <a:t>правоохранительные органы – 26%</a:t>
            </a:r>
            <a:r>
              <a:rPr lang="en-US" sz="2400" dirty="0" smtClean="0">
                <a:latin typeface="Times New Roman" panose="02020603050405020304" pitchFamily="18" charset="0"/>
                <a:cs typeface="Times New Roman" panose="02020603050405020304" pitchFamily="18" charset="0"/>
              </a:rPr>
              <a:t>;</a:t>
            </a:r>
          </a:p>
          <a:p>
            <a:pPr eaLnBrk="1" fontAlgn="auto" hangingPunct="1">
              <a:spcAft>
                <a:spcPts val="0"/>
              </a:spcAft>
              <a:buFont typeface="Wingdings" panose="05000000000000000000" pitchFamily="2" charset="2"/>
              <a:buChar char="§"/>
              <a:defRPr/>
            </a:pPr>
            <a:r>
              <a:rPr lang="ru-RU" sz="2400" dirty="0" smtClean="0">
                <a:latin typeface="Times New Roman" panose="02020603050405020304" pitchFamily="18" charset="0"/>
                <a:cs typeface="Times New Roman" panose="02020603050405020304" pitchFamily="18" charset="0"/>
              </a:rPr>
              <a:t>здравоохранение и соцобеспечение – 17,8%</a:t>
            </a:r>
            <a:r>
              <a:rPr lang="en-US" sz="2400" dirty="0" smtClean="0">
                <a:latin typeface="Times New Roman" panose="02020603050405020304" pitchFamily="18" charset="0"/>
                <a:cs typeface="Times New Roman" panose="02020603050405020304" pitchFamily="18" charset="0"/>
              </a:rPr>
              <a:t>;</a:t>
            </a:r>
            <a:endParaRPr lang="ru-RU" sz="24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Wingdings" panose="05000000000000000000" pitchFamily="2" charset="2"/>
              <a:buChar char="§"/>
              <a:defRPr/>
            </a:pPr>
            <a:r>
              <a:rPr lang="ru-RU" sz="2400" dirty="0" smtClean="0">
                <a:latin typeface="Times New Roman" panose="02020603050405020304" pitchFamily="18" charset="0"/>
                <a:cs typeface="Times New Roman" panose="02020603050405020304" pitchFamily="18" charset="0"/>
              </a:rPr>
              <a:t>образование и наука – </a:t>
            </a:r>
            <a:r>
              <a:rPr lang="en-US" sz="2400" dirty="0" smtClean="0">
                <a:latin typeface="Times New Roman" panose="02020603050405020304" pitchFamily="18" charset="0"/>
                <a:cs typeface="Times New Roman" panose="02020603050405020304" pitchFamily="18" charset="0"/>
              </a:rPr>
              <a:t>13,4%</a:t>
            </a:r>
            <a:r>
              <a:rPr lang="ru-RU" sz="2400" dirty="0" smtClean="0">
                <a:latin typeface="Times New Roman" panose="02020603050405020304" pitchFamily="18" charset="0"/>
                <a:cs typeface="Times New Roman" panose="02020603050405020304" pitchFamily="18" charset="0"/>
              </a:rPr>
              <a:t>.</a:t>
            </a:r>
          </a:p>
          <a:p>
            <a:pPr eaLnBrk="1" fontAlgn="auto" hangingPunct="1">
              <a:spcAft>
                <a:spcPts val="0"/>
              </a:spcAft>
              <a:buFont typeface="Wingdings" panose="05000000000000000000" pitchFamily="2" charset="2"/>
              <a:buChar char="§"/>
              <a:defRPr/>
            </a:pPr>
            <a:endParaRPr lang="ru-RU" sz="2400" dirty="0" smtClean="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a:xfrm>
            <a:off x="628650" y="365125"/>
            <a:ext cx="7886700" cy="46038"/>
          </a:xfrm>
        </p:spPr>
        <p:txBody>
          <a:bodyPr/>
          <a:lstStyle/>
          <a:p>
            <a:endParaRPr lang="ru-RU" sz="800" smtClean="0"/>
          </a:p>
        </p:txBody>
      </p:sp>
      <p:pic>
        <p:nvPicPr>
          <p:cNvPr id="51203" name="Содержимое 4" descr="https://avatars.mds.yandex.net/get-zen_doc/60857/pub_5bd9630448ed6400ab6084eb_5bd9631dbce94b00ad108c1d/scale_1200"/>
          <p:cNvPicPr>
            <a:picLocks noGrp="1"/>
          </p:cNvPicPr>
          <p:nvPr>
            <p:ph idx="1"/>
          </p:nvPr>
        </p:nvPicPr>
        <p:blipFill>
          <a:blip r:embed="rId2"/>
          <a:srcRect/>
          <a:stretch>
            <a:fillRect/>
          </a:stretch>
        </p:blipFill>
        <p:spPr>
          <a:xfrm>
            <a:off x="323850" y="188913"/>
            <a:ext cx="8640763" cy="6264275"/>
          </a:xfrm>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628650" y="365125"/>
            <a:ext cx="7886700" cy="46038"/>
          </a:xfrm>
        </p:spPr>
        <p:txBody>
          <a:bodyPr/>
          <a:lstStyle/>
          <a:p>
            <a:endParaRPr lang="ru-RU" sz="800" smtClean="0"/>
          </a:p>
        </p:txBody>
      </p:sp>
      <p:pic>
        <p:nvPicPr>
          <p:cNvPr id="6147" name="Содержимое 3" descr="https://bigslide.ru/images/30/29142/960/img3.jpg"/>
          <p:cNvPicPr>
            <a:picLocks noGrp="1"/>
          </p:cNvPicPr>
          <p:nvPr>
            <p:ph idx="1"/>
          </p:nvPr>
        </p:nvPicPr>
        <p:blipFill>
          <a:blip r:embed="rId2"/>
          <a:srcRect/>
          <a:stretch>
            <a:fillRect/>
          </a:stretch>
        </p:blipFill>
        <p:spPr>
          <a:xfrm>
            <a:off x="323850" y="188913"/>
            <a:ext cx="8569325" cy="6480175"/>
          </a:xfrm>
        </p:spPr>
      </p:pic>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a:xfrm>
            <a:off x="628650" y="365125"/>
            <a:ext cx="7886700" cy="46038"/>
          </a:xfrm>
        </p:spPr>
        <p:txBody>
          <a:bodyPr/>
          <a:lstStyle/>
          <a:p>
            <a:endParaRPr lang="ru-RU" sz="800" smtClean="0"/>
          </a:p>
        </p:txBody>
      </p:sp>
      <p:sp>
        <p:nvSpPr>
          <p:cNvPr id="52227" name="Содержимое 3"/>
          <p:cNvSpPr>
            <a:spLocks noGrp="1"/>
          </p:cNvSpPr>
          <p:nvPr>
            <p:ph idx="1"/>
          </p:nvPr>
        </p:nvSpPr>
        <p:spPr/>
        <p:txBody>
          <a:bodyPr/>
          <a:lstStyle/>
          <a:p>
            <a:endParaRPr lang="ru-RU" smtClean="0"/>
          </a:p>
        </p:txBody>
      </p:sp>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628650" y="365125"/>
            <a:ext cx="7886700" cy="111125"/>
          </a:xfrm>
        </p:spPr>
        <p:txBody>
          <a:bodyPr/>
          <a:lstStyle/>
          <a:p>
            <a:endParaRPr lang="ru-RU" sz="800" smtClean="0"/>
          </a:p>
        </p:txBody>
      </p:sp>
      <p:pic>
        <p:nvPicPr>
          <p:cNvPr id="53251" name="Объект 3" descr="https://cf.ppt-online.org/files/slide/p/pDVL7lGASIEQTP2ujykZc3m6bNrvKxatqFWeMO/slide-84.jpg"/>
          <p:cNvPicPr>
            <a:picLocks noGrp="1"/>
          </p:cNvPicPr>
          <p:nvPr>
            <p:ph idx="1"/>
          </p:nvPr>
        </p:nvPicPr>
        <p:blipFill>
          <a:blip r:embed="rId2"/>
          <a:srcRect/>
          <a:stretch>
            <a:fillRect/>
          </a:stretch>
        </p:blipFill>
        <p:spPr>
          <a:xfrm>
            <a:off x="0" y="0"/>
            <a:ext cx="9144000" cy="6742113"/>
          </a:xfrm>
        </p:spPr>
      </p:pic>
    </p:spTree>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a:xfrm>
            <a:off x="628650" y="365125"/>
            <a:ext cx="7886700" cy="327025"/>
          </a:xfrm>
        </p:spPr>
        <p:txBody>
          <a:bodyPr/>
          <a:lstStyle/>
          <a:p>
            <a:pPr algn="ctr" eaLnBrk="1" hangingPunct="1"/>
            <a:r>
              <a:rPr lang="ru-RU" altLang="ru-RU" b="1" smtClean="0"/>
              <a:t>Участники коррупции</a:t>
            </a:r>
          </a:p>
        </p:txBody>
      </p:sp>
      <p:graphicFrame>
        <p:nvGraphicFramePr>
          <p:cNvPr id="4" name="Таблица 3"/>
          <p:cNvGraphicFramePr>
            <a:graphicFrameLocks noGrp="1"/>
          </p:cNvGraphicFramePr>
          <p:nvPr/>
        </p:nvGraphicFramePr>
        <p:xfrm>
          <a:off x="395288" y="908050"/>
          <a:ext cx="8280400" cy="5949950"/>
        </p:xfrm>
        <a:graphic>
          <a:graphicData uri="http://schemas.openxmlformats.org/drawingml/2006/table">
            <a:tbl>
              <a:tblPr>
                <a:tableStyleId>{2D5ABB26-0587-4C30-8999-92F81FD0307C}</a:tableStyleId>
              </a:tblPr>
              <a:tblGrid>
                <a:gridCol w="3888432">
                  <a:extLst>
                    <a:ext uri="{9D8B030D-6E8A-4147-A177-3AD203B41FA5}"/>
                  </a:extLst>
                </a:gridCol>
                <a:gridCol w="4392487">
                  <a:extLst>
                    <a:ext uri="{9D8B030D-6E8A-4147-A177-3AD203B41FA5}"/>
                  </a:extLst>
                </a:gridCol>
              </a:tblGrid>
              <a:tr h="585284">
                <a:tc>
                  <a:txBody>
                    <a:bodyPr/>
                    <a:lstStyle/>
                    <a:p>
                      <a:pPr algn="ctr"/>
                      <a:r>
                        <a:rPr lang="ru-RU" sz="2000" dirty="0" smtClean="0">
                          <a:latin typeface="Times New Roman" panose="02020603050405020304" pitchFamily="18" charset="0"/>
                          <a:cs typeface="Times New Roman" panose="02020603050405020304" pitchFamily="18" charset="0"/>
                        </a:rPr>
                        <a:t>Взяткодатель</a:t>
                      </a:r>
                      <a:endParaRPr lang="ru-RU" sz="2000" dirty="0">
                        <a:latin typeface="Times New Roman" panose="02020603050405020304" pitchFamily="18" charset="0"/>
                        <a:cs typeface="Times New Roman" panose="02020603050405020304" pitchFamily="18" charset="0"/>
                      </a:endParaRPr>
                    </a:p>
                  </a:txBody>
                  <a:tcPr marL="91453" marR="9145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dirty="0" smtClean="0">
                          <a:latin typeface="Times New Roman" panose="02020603050405020304" pitchFamily="18" charset="0"/>
                          <a:cs typeface="Times New Roman" panose="02020603050405020304" pitchFamily="18" charset="0"/>
                        </a:rPr>
                        <a:t>Взяткополучатель</a:t>
                      </a:r>
                      <a:endParaRPr lang="ru-RU" sz="2000" dirty="0">
                        <a:latin typeface="Times New Roman" panose="02020603050405020304" pitchFamily="18" charset="0"/>
                        <a:cs typeface="Times New Roman" panose="02020603050405020304" pitchFamily="18" charset="0"/>
                      </a:endParaRPr>
                    </a:p>
                  </a:txBody>
                  <a:tcPr marL="91453" marR="9145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5363996">
                <a:tc>
                  <a:txBody>
                    <a:bodyPr/>
                    <a:lstStyle/>
                    <a:p>
                      <a:r>
                        <a:rPr lang="ru-RU" sz="2000" dirty="0" smtClean="0">
                          <a:latin typeface="Times New Roman" panose="02020603050405020304" pitchFamily="18" charset="0"/>
                          <a:cs typeface="Times New Roman" panose="02020603050405020304" pitchFamily="18" charset="0"/>
                        </a:rPr>
                        <a:t>Человек,</a:t>
                      </a:r>
                      <a:r>
                        <a:rPr lang="ru-RU" sz="2000" baseline="0" dirty="0" smtClean="0">
                          <a:latin typeface="Times New Roman" panose="02020603050405020304" pitchFamily="18" charset="0"/>
                          <a:cs typeface="Times New Roman" panose="02020603050405020304" pitchFamily="18" charset="0"/>
                        </a:rPr>
                        <a:t> который предоставляет взяткополучателю некую выгоды в обмен на возможность пользоваться полномочиями этого лица в своих целях. </a:t>
                      </a:r>
                    </a:p>
                    <a:p>
                      <a:r>
                        <a:rPr lang="ru-RU" sz="2000" baseline="0" dirty="0" smtClean="0">
                          <a:latin typeface="Times New Roman" panose="02020603050405020304" pitchFamily="18" charset="0"/>
                          <a:cs typeface="Times New Roman" panose="02020603050405020304" pitchFamily="18" charset="0"/>
                        </a:rPr>
                        <a:t>Выгодой могут быть</a:t>
                      </a:r>
                      <a:r>
                        <a:rPr lang="en-US" sz="2000" baseline="0" dirty="0" smtClean="0">
                          <a:latin typeface="Times New Roman" panose="02020603050405020304" pitchFamily="18" charset="0"/>
                          <a:cs typeface="Times New Roman" panose="02020603050405020304" pitchFamily="18" charset="0"/>
                        </a:rPr>
                        <a:t>:</a:t>
                      </a:r>
                    </a:p>
                    <a:p>
                      <a:pPr marL="285750" indent="-285750">
                        <a:buFontTx/>
                        <a:buChar char="-"/>
                      </a:pPr>
                      <a:r>
                        <a:rPr lang="ru-RU" sz="2000" baseline="0" dirty="0" smtClean="0">
                          <a:latin typeface="Times New Roman" panose="02020603050405020304" pitchFamily="18" charset="0"/>
                          <a:cs typeface="Times New Roman" panose="02020603050405020304" pitchFamily="18" charset="0"/>
                        </a:rPr>
                        <a:t>деньги</a:t>
                      </a:r>
                      <a:r>
                        <a:rPr lang="en-US" sz="2000" baseline="0" dirty="0" smtClean="0">
                          <a:latin typeface="Times New Roman" panose="02020603050405020304" pitchFamily="18" charset="0"/>
                          <a:cs typeface="Times New Roman" panose="02020603050405020304" pitchFamily="18" charset="0"/>
                        </a:rPr>
                        <a:t>;</a:t>
                      </a:r>
                      <a:endParaRPr lang="ru-RU" sz="2000" baseline="0" dirty="0" smtClean="0">
                        <a:latin typeface="Times New Roman" panose="02020603050405020304" pitchFamily="18" charset="0"/>
                        <a:cs typeface="Times New Roman" panose="02020603050405020304" pitchFamily="18" charset="0"/>
                      </a:endParaRPr>
                    </a:p>
                    <a:p>
                      <a:pPr marL="285750" indent="-285750">
                        <a:buFontTx/>
                        <a:buChar char="-"/>
                      </a:pPr>
                      <a:r>
                        <a:rPr lang="ru-RU" sz="2000" baseline="0" dirty="0" smtClean="0">
                          <a:latin typeface="Times New Roman" panose="02020603050405020304" pitchFamily="18" charset="0"/>
                          <a:cs typeface="Times New Roman" panose="02020603050405020304" pitchFamily="18" charset="0"/>
                        </a:rPr>
                        <a:t>материальные ценности</a:t>
                      </a:r>
                      <a:r>
                        <a:rPr lang="en-US" sz="2000" baseline="0" dirty="0" smtClean="0">
                          <a:latin typeface="Times New Roman" panose="02020603050405020304" pitchFamily="18" charset="0"/>
                          <a:cs typeface="Times New Roman" panose="02020603050405020304" pitchFamily="18" charset="0"/>
                        </a:rPr>
                        <a:t>;</a:t>
                      </a:r>
                      <a:endParaRPr lang="ru-RU" sz="2000" baseline="0" dirty="0" smtClean="0">
                        <a:latin typeface="Times New Roman" panose="02020603050405020304" pitchFamily="18" charset="0"/>
                        <a:cs typeface="Times New Roman" panose="02020603050405020304" pitchFamily="18" charset="0"/>
                      </a:endParaRPr>
                    </a:p>
                    <a:p>
                      <a:pPr marL="285750" indent="-285750">
                        <a:buFontTx/>
                        <a:buChar char="-"/>
                      </a:pPr>
                      <a:r>
                        <a:rPr lang="ru-RU" sz="2000" baseline="0" dirty="0" smtClean="0">
                          <a:latin typeface="Times New Roman" panose="02020603050405020304" pitchFamily="18" charset="0"/>
                          <a:cs typeface="Times New Roman" panose="02020603050405020304" pitchFamily="18" charset="0"/>
                        </a:rPr>
                        <a:t>услуги</a:t>
                      </a:r>
                      <a:r>
                        <a:rPr lang="en-US" sz="2000" baseline="0" dirty="0" smtClean="0">
                          <a:latin typeface="Times New Roman" panose="02020603050405020304" pitchFamily="18" charset="0"/>
                          <a:cs typeface="Times New Roman" panose="02020603050405020304" pitchFamily="18" charset="0"/>
                        </a:rPr>
                        <a:t>;</a:t>
                      </a:r>
                      <a:endParaRPr lang="ru-RU" sz="2000" baseline="0" dirty="0" smtClean="0">
                        <a:latin typeface="Times New Roman" panose="02020603050405020304" pitchFamily="18" charset="0"/>
                        <a:cs typeface="Times New Roman" panose="02020603050405020304" pitchFamily="18" charset="0"/>
                      </a:endParaRPr>
                    </a:p>
                    <a:p>
                      <a:pPr marL="285750" indent="-285750">
                        <a:buFontTx/>
                        <a:buChar char="-"/>
                      </a:pPr>
                      <a:r>
                        <a:rPr lang="ru-RU" sz="2000" baseline="0" dirty="0" smtClean="0">
                          <a:latin typeface="Times New Roman" panose="02020603050405020304" pitchFamily="18" charset="0"/>
                          <a:cs typeface="Times New Roman" panose="02020603050405020304" pitchFamily="18" charset="0"/>
                        </a:rPr>
                        <a:t>льготы и прочее</a:t>
                      </a:r>
                      <a:r>
                        <a:rPr lang="en-US" sz="2000" baseline="0" dirty="0" smtClean="0">
                          <a:latin typeface="Times New Roman" panose="02020603050405020304" pitchFamily="18" charset="0"/>
                          <a:cs typeface="Times New Roman" panose="02020603050405020304" pitchFamily="18" charset="0"/>
                        </a:rPr>
                        <a:t>.</a:t>
                      </a:r>
                      <a:endParaRPr lang="ru-RU" sz="2000" baseline="0" dirty="0" smtClean="0">
                        <a:latin typeface="Times New Roman" panose="02020603050405020304" pitchFamily="18" charset="0"/>
                        <a:cs typeface="Times New Roman" panose="02020603050405020304" pitchFamily="18" charset="0"/>
                      </a:endParaRPr>
                    </a:p>
                    <a:p>
                      <a:pPr marL="0" indent="0">
                        <a:buFontTx/>
                        <a:buNone/>
                      </a:pPr>
                      <a:r>
                        <a:rPr lang="ru-RU" sz="2000" baseline="0" dirty="0" smtClean="0">
                          <a:latin typeface="Times New Roman" panose="02020603050405020304" pitchFamily="18" charset="0"/>
                          <a:cs typeface="Times New Roman" panose="02020603050405020304" pitchFamily="18" charset="0"/>
                        </a:rPr>
                        <a:t>При этом обязательным условием является наличие у взяткополучателя распорядительных или административных функций.</a:t>
                      </a:r>
                      <a:endParaRPr lang="ru-RU" sz="2000" dirty="0">
                        <a:latin typeface="Times New Roman" panose="02020603050405020304" pitchFamily="18" charset="0"/>
                        <a:cs typeface="Times New Roman" panose="02020603050405020304" pitchFamily="18" charset="0"/>
                      </a:endParaRPr>
                    </a:p>
                  </a:txBody>
                  <a:tcPr marL="91453" marR="9145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smtClean="0">
                          <a:latin typeface="Times New Roman" panose="02020603050405020304" pitchFamily="18" charset="0"/>
                          <a:cs typeface="Times New Roman" panose="02020603050405020304" pitchFamily="18" charset="0"/>
                        </a:rPr>
                        <a:t>Должностное лицо, которое «продает» свои</a:t>
                      </a:r>
                      <a:r>
                        <a:rPr lang="ru-RU" sz="2000" baseline="0" dirty="0" smtClean="0">
                          <a:latin typeface="Times New Roman" panose="02020603050405020304" pitchFamily="18" charset="0"/>
                          <a:cs typeface="Times New Roman" panose="02020603050405020304" pitchFamily="18" charset="0"/>
                        </a:rPr>
                        <a:t> полномочия заинтересованным людям. </a:t>
                      </a:r>
                    </a:p>
                    <a:p>
                      <a:r>
                        <a:rPr lang="ru-RU" sz="2000" baseline="0" dirty="0" smtClean="0">
                          <a:latin typeface="Times New Roman" panose="02020603050405020304" pitchFamily="18" charset="0"/>
                          <a:cs typeface="Times New Roman" panose="02020603050405020304" pitchFamily="18" charset="0"/>
                        </a:rPr>
                        <a:t>От него могут ожидать исполнения, а также неисполнения его обязанностей, передачи информации и т.д. </a:t>
                      </a:r>
                    </a:p>
                    <a:p>
                      <a:r>
                        <a:rPr lang="ru-RU" sz="2000" baseline="0" dirty="0" smtClean="0">
                          <a:latin typeface="Times New Roman" panose="02020603050405020304" pitchFamily="18" charset="0"/>
                          <a:cs typeface="Times New Roman" panose="02020603050405020304" pitchFamily="18" charset="0"/>
                        </a:rPr>
                        <a:t>При этом он может выполнять требования самостоятельно либо способствовать выполнению требования другими лицами, используя свое положение, влияние и власть.</a:t>
                      </a:r>
                      <a:endParaRPr lang="ru-RU" sz="2000" dirty="0">
                        <a:latin typeface="Times New Roman" panose="02020603050405020304" pitchFamily="18" charset="0"/>
                        <a:cs typeface="Times New Roman" panose="02020603050405020304" pitchFamily="18" charset="0"/>
                      </a:endParaRPr>
                    </a:p>
                  </a:txBody>
                  <a:tcPr marL="91453" marR="9145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bl>
          </a:graphicData>
        </a:graphic>
      </p:graphicFrame>
    </p:spTree>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a:xfrm>
            <a:off x="609600" y="609600"/>
            <a:ext cx="7850188" cy="658813"/>
          </a:xfrm>
        </p:spPr>
        <p:txBody>
          <a:bodyPr/>
          <a:lstStyle/>
          <a:p>
            <a:pPr algn="ctr" eaLnBrk="1" hangingPunct="1"/>
            <a:r>
              <a:rPr lang="ru-RU" altLang="ru-RU" smtClean="0">
                <a:latin typeface="Times New Roman" pitchFamily="18" charset="0"/>
                <a:cs typeface="Times New Roman" pitchFamily="18" charset="0"/>
              </a:rPr>
              <a:t>Понятие должностного лица</a:t>
            </a:r>
          </a:p>
        </p:txBody>
      </p:sp>
      <p:sp>
        <p:nvSpPr>
          <p:cNvPr id="3" name="Объект 2"/>
          <p:cNvSpPr>
            <a:spLocks noGrp="1"/>
          </p:cNvSpPr>
          <p:nvPr>
            <p:ph idx="1"/>
          </p:nvPr>
        </p:nvSpPr>
        <p:spPr>
          <a:xfrm>
            <a:off x="609600" y="1557338"/>
            <a:ext cx="8210550" cy="4967287"/>
          </a:xfrm>
        </p:spPr>
        <p:txBody>
          <a:bodyPr rtlCol="0">
            <a:normAutofit fontScale="77500" lnSpcReduction="20000"/>
          </a:bodyPr>
          <a:lstStyle/>
          <a:p>
            <a:pPr marL="0" indent="457200" eaLnBrk="1" fontAlgn="auto" hangingPunct="1">
              <a:lnSpc>
                <a:spcPct val="120000"/>
              </a:lnSpc>
              <a:spcBef>
                <a:spcPts val="0"/>
              </a:spcBef>
              <a:spcAft>
                <a:spcPts val="0"/>
              </a:spcAft>
              <a:buFont typeface="Arial" panose="020B0604020202020204" pitchFamily="34" charset="0"/>
              <a:buNone/>
              <a:defRPr/>
            </a:pPr>
            <a:r>
              <a:rPr lang="ru-RU" sz="3400" dirty="0" smtClean="0">
                <a:latin typeface="Times New Roman" panose="02020603050405020304" pitchFamily="18" charset="0"/>
                <a:cs typeface="Times New Roman" panose="02020603050405020304" pitchFamily="18" charset="0"/>
              </a:rPr>
              <a:t>Должностными лицами</a:t>
            </a:r>
            <a:r>
              <a:rPr lang="en-US" sz="3400" dirty="0" smtClean="0">
                <a:latin typeface="Times New Roman" panose="02020603050405020304" pitchFamily="18" charset="0"/>
                <a:cs typeface="Times New Roman" panose="02020603050405020304" pitchFamily="18" charset="0"/>
              </a:rPr>
              <a:t> </a:t>
            </a:r>
            <a:r>
              <a:rPr lang="ru-RU" sz="3400" dirty="0" smtClean="0">
                <a:latin typeface="Times New Roman" panose="02020603050405020304" pitchFamily="18" charset="0"/>
                <a:cs typeface="Times New Roman" panose="02020603050405020304" pitchFamily="18" charset="0"/>
              </a:rPr>
              <a:t>в соответствии с УК РФ признаются лица</a:t>
            </a:r>
            <a:r>
              <a:rPr lang="en-US" sz="3400" dirty="0" smtClean="0">
                <a:latin typeface="Times New Roman" panose="02020603050405020304" pitchFamily="18" charset="0"/>
                <a:cs typeface="Times New Roman" panose="02020603050405020304" pitchFamily="18" charset="0"/>
              </a:rPr>
              <a:t>:</a:t>
            </a:r>
          </a:p>
          <a:p>
            <a:pPr marL="0" indent="457200" eaLnBrk="1" fontAlgn="auto" hangingPunct="1">
              <a:lnSpc>
                <a:spcPct val="120000"/>
              </a:lnSpc>
              <a:spcBef>
                <a:spcPts val="0"/>
              </a:spcBef>
              <a:spcAft>
                <a:spcPts val="0"/>
              </a:spcAft>
              <a:buFontTx/>
              <a:buChar char="-"/>
              <a:defRPr/>
            </a:pPr>
            <a:r>
              <a:rPr lang="ru-RU" sz="3400" dirty="0" smtClean="0">
                <a:latin typeface="Times New Roman" panose="02020603050405020304" pitchFamily="18" charset="0"/>
                <a:cs typeface="Times New Roman" panose="02020603050405020304" pitchFamily="18" charset="0"/>
              </a:rPr>
              <a:t>постоянно, временно или по специальному полномочию осуществляющие функции представителя власти</a:t>
            </a:r>
            <a:endParaRPr lang="en-US" sz="3400" dirty="0" smtClean="0">
              <a:latin typeface="Times New Roman" panose="02020603050405020304" pitchFamily="18" charset="0"/>
              <a:cs typeface="Times New Roman" panose="02020603050405020304" pitchFamily="18" charset="0"/>
            </a:endParaRPr>
          </a:p>
          <a:p>
            <a:pPr marL="0" indent="457200" eaLnBrk="1" fontAlgn="auto" hangingPunct="1">
              <a:lnSpc>
                <a:spcPct val="120000"/>
              </a:lnSpc>
              <a:spcBef>
                <a:spcPts val="0"/>
              </a:spcBef>
              <a:spcAft>
                <a:spcPts val="0"/>
              </a:spcAft>
              <a:buFontTx/>
              <a:buChar char="-"/>
              <a:defRPr/>
            </a:pPr>
            <a:r>
              <a:rPr lang="ru-RU" sz="3400" dirty="0" smtClean="0">
                <a:latin typeface="Times New Roman" panose="02020603050405020304" pitchFamily="18" charset="0"/>
                <a:cs typeface="Times New Roman" panose="02020603050405020304" pitchFamily="18" charset="0"/>
              </a:rPr>
              <a:t>либо выполняющие </a:t>
            </a:r>
            <a:r>
              <a:rPr lang="ru-RU" sz="3400" u="sng" dirty="0" smtClean="0">
                <a:latin typeface="Times New Roman" panose="02020603050405020304" pitchFamily="18" charset="0"/>
                <a:cs typeface="Times New Roman" panose="02020603050405020304" pitchFamily="18" charset="0"/>
              </a:rPr>
              <a:t>организационно-распорядительные</a:t>
            </a:r>
            <a:r>
              <a:rPr lang="ru-RU" sz="3400" dirty="0" smtClean="0">
                <a:latin typeface="Times New Roman" panose="02020603050405020304" pitchFamily="18" charset="0"/>
                <a:cs typeface="Times New Roman" panose="02020603050405020304" pitchFamily="18" charset="0"/>
              </a:rPr>
              <a:t>, </a:t>
            </a:r>
            <a:r>
              <a:rPr lang="ru-RU" sz="3400" u="sng" dirty="0" smtClean="0">
                <a:latin typeface="Times New Roman" panose="02020603050405020304" pitchFamily="18" charset="0"/>
                <a:cs typeface="Times New Roman" panose="02020603050405020304" pitchFamily="18" charset="0"/>
              </a:rPr>
              <a:t>административно-хозяйственные</a:t>
            </a:r>
            <a:r>
              <a:rPr lang="ru-RU" sz="3400" dirty="0" smtClean="0">
                <a:latin typeface="Times New Roman" panose="02020603050405020304" pitchFamily="18" charset="0"/>
                <a:cs typeface="Times New Roman" panose="02020603050405020304" pitchFamily="18" charset="0"/>
              </a:rPr>
              <a:t> функции в государственных органах, органах местного самоуправления, </a:t>
            </a:r>
            <a:r>
              <a:rPr lang="ru-RU" sz="3400" u="sng" dirty="0" smtClean="0">
                <a:latin typeface="Times New Roman" panose="02020603050405020304" pitchFamily="18" charset="0"/>
                <a:cs typeface="Times New Roman" panose="02020603050405020304" pitchFamily="18" charset="0"/>
              </a:rPr>
              <a:t>государственных и муниципальных учреждениях</a:t>
            </a:r>
            <a:r>
              <a:rPr lang="ru-RU" sz="3400" dirty="0" smtClean="0">
                <a:latin typeface="Times New Roman" panose="02020603050405020304" pitchFamily="18" charset="0"/>
                <a:cs typeface="Times New Roman" panose="02020603050405020304" pitchFamily="18" charset="0"/>
              </a:rPr>
              <a:t>…</a:t>
            </a:r>
            <a:endParaRPr lang="en-US" sz="3400" dirty="0" smtClean="0">
              <a:latin typeface="Times New Roman" panose="02020603050405020304" pitchFamily="18" charset="0"/>
              <a:cs typeface="Times New Roman" panose="02020603050405020304" pitchFamily="18" charset="0"/>
            </a:endParaRPr>
          </a:p>
          <a:p>
            <a:pPr marL="0" indent="457200" eaLnBrk="1" fontAlgn="auto" hangingPunct="1">
              <a:lnSpc>
                <a:spcPct val="120000"/>
              </a:lnSpc>
              <a:spcBef>
                <a:spcPts val="0"/>
              </a:spcBef>
              <a:spcAft>
                <a:spcPts val="0"/>
              </a:spcAft>
              <a:buFont typeface="Arial" panose="020B0604020202020204" pitchFamily="34" charset="0"/>
              <a:buNone/>
              <a:defRPr/>
            </a:pPr>
            <a:r>
              <a:rPr lang="ru-RU" sz="3400" dirty="0" smtClean="0">
                <a:latin typeface="Times New Roman" panose="02020603050405020304" pitchFamily="18" charset="0"/>
                <a:cs typeface="Times New Roman" panose="02020603050405020304" pitchFamily="18" charset="0"/>
              </a:rPr>
              <a:t>(в ред. Федеральных законов от 01.12.2007 № 318-ФЗ, от 13.07.2015 № 265-ФЗ)</a:t>
            </a:r>
          </a:p>
          <a:p>
            <a:pPr eaLnBrk="1" fontAlgn="auto" hangingPunct="1">
              <a:spcAft>
                <a:spcPts val="0"/>
              </a:spcAft>
              <a:buFont typeface="Wingdings 3" charset="2"/>
              <a:buChar char=""/>
              <a:defRPr/>
            </a:pPr>
            <a:endParaRPr lang="ru-RU" dirty="0" smtClean="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a:xfrm>
            <a:off x="468313" y="188913"/>
            <a:ext cx="8229600" cy="777875"/>
          </a:xfrm>
        </p:spPr>
        <p:txBody>
          <a:bodyPr/>
          <a:lstStyle/>
          <a:p>
            <a:pPr algn="ctr" eaLnBrk="1" hangingPunct="1"/>
            <a:r>
              <a:rPr lang="ru-RU" altLang="ru-RU" smtClean="0">
                <a:latin typeface="Times New Roman" pitchFamily="18" charset="0"/>
                <a:cs typeface="Times New Roman" pitchFamily="18" charset="0"/>
              </a:rPr>
              <a:t>Признаки должностного лица</a:t>
            </a:r>
          </a:p>
        </p:txBody>
      </p:sp>
      <p:sp>
        <p:nvSpPr>
          <p:cNvPr id="3" name="Объект 2"/>
          <p:cNvSpPr>
            <a:spLocks noGrp="1"/>
          </p:cNvSpPr>
          <p:nvPr>
            <p:ph idx="1"/>
          </p:nvPr>
        </p:nvSpPr>
        <p:spPr>
          <a:xfrm>
            <a:off x="539750" y="1052513"/>
            <a:ext cx="8229600" cy="5400675"/>
          </a:xfrm>
        </p:spPr>
        <p:txBody>
          <a:bodyPr rtlCol="0">
            <a:noAutofit/>
          </a:bodyPr>
          <a:lstStyle/>
          <a:p>
            <a:pPr marL="0" indent="0" eaLnBrk="1" fontAlgn="auto" hangingPunct="1">
              <a:spcAft>
                <a:spcPts val="0"/>
              </a:spcAft>
              <a:buFont typeface="Arial" panose="020B0604020202020204" pitchFamily="34" charset="0"/>
              <a:buNone/>
              <a:defRPr/>
            </a:pPr>
            <a:r>
              <a:rPr lang="ru-RU" sz="2200" b="1" dirty="0" smtClean="0">
                <a:latin typeface="Times New Roman" panose="02020603050405020304" pitchFamily="18" charset="0"/>
                <a:cs typeface="Times New Roman" panose="02020603050405020304" pitchFamily="18" charset="0"/>
              </a:rPr>
              <a:t>Выполнение организационно-распорядительных функций</a:t>
            </a:r>
            <a:r>
              <a:rPr lang="en-US" sz="2200" b="1" dirty="0" smtClean="0">
                <a:latin typeface="Times New Roman" panose="02020603050405020304" pitchFamily="18" charset="0"/>
                <a:cs typeface="Times New Roman" panose="02020603050405020304" pitchFamily="18" charset="0"/>
              </a:rPr>
              <a:t>:</a:t>
            </a:r>
            <a:endParaRPr lang="ru-RU" sz="2200" b="1" dirty="0" smtClean="0">
              <a:latin typeface="Times New Roman" panose="02020603050405020304" pitchFamily="18" charset="0"/>
              <a:cs typeface="Times New Roman" panose="02020603050405020304" pitchFamily="18" charset="0"/>
            </a:endParaRPr>
          </a:p>
          <a:p>
            <a:pPr eaLnBrk="1" fontAlgn="auto" hangingPunct="1">
              <a:lnSpc>
                <a:spcPct val="100000"/>
              </a:lnSpc>
              <a:spcAft>
                <a:spcPts val="0"/>
              </a:spcAft>
              <a:buFont typeface="Arial" panose="020B0604020202020204" pitchFamily="34" charset="0"/>
              <a:buChar char="•"/>
              <a:defRPr/>
            </a:pPr>
            <a:r>
              <a:rPr lang="ru-RU" sz="2200" dirty="0" smtClean="0">
                <a:latin typeface="Times New Roman" panose="02020603050405020304" pitchFamily="18" charset="0"/>
                <a:cs typeface="Times New Roman" panose="02020603050405020304" pitchFamily="18" charset="0"/>
              </a:rPr>
              <a:t>руководство трудовым коллективом государственного или </a:t>
            </a:r>
            <a:r>
              <a:rPr lang="en-US" sz="2200" dirty="0" smtClean="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муниципального учреждения (его структурного подразделения) или находящимися в их служебном </a:t>
            </a:r>
            <a:r>
              <a:rPr lang="en-US" sz="2200" dirty="0" smtClean="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подчинении отдельными работниками</a:t>
            </a:r>
            <a:r>
              <a:rPr lang="en-US" sz="2200" dirty="0" smtClean="0">
                <a:latin typeface="Times New Roman" panose="02020603050405020304" pitchFamily="18" charset="0"/>
                <a:cs typeface="Times New Roman" panose="02020603050405020304" pitchFamily="18" charset="0"/>
              </a:rPr>
              <a:t>;</a:t>
            </a:r>
          </a:p>
          <a:p>
            <a:pPr eaLnBrk="1" fontAlgn="auto" hangingPunct="1">
              <a:lnSpc>
                <a:spcPct val="100000"/>
              </a:lnSpc>
              <a:spcAft>
                <a:spcPts val="0"/>
              </a:spcAft>
              <a:buFont typeface="Arial" panose="020B0604020202020204" pitchFamily="34" charset="0"/>
              <a:buChar char="•"/>
              <a:defRPr/>
            </a:pPr>
            <a:r>
              <a:rPr lang="ru-RU" sz="2200" dirty="0" smtClean="0">
                <a:latin typeface="Times New Roman" panose="02020603050405020304" pitchFamily="18" charset="0"/>
                <a:cs typeface="Times New Roman" panose="02020603050405020304" pitchFamily="18" charset="0"/>
              </a:rPr>
              <a:t>формированием кадрового состава и определение трудовых функций работников</a:t>
            </a:r>
            <a:r>
              <a:rPr lang="en-US" sz="2200" dirty="0" smtClean="0">
                <a:latin typeface="Times New Roman" panose="02020603050405020304" pitchFamily="18" charset="0"/>
                <a:cs typeface="Times New Roman" panose="02020603050405020304" pitchFamily="18" charset="0"/>
              </a:rPr>
              <a:t>;</a:t>
            </a:r>
          </a:p>
          <a:p>
            <a:pPr eaLnBrk="1" fontAlgn="auto" hangingPunct="1">
              <a:lnSpc>
                <a:spcPct val="100000"/>
              </a:lnSpc>
              <a:spcAft>
                <a:spcPts val="0"/>
              </a:spcAft>
              <a:buFont typeface="Arial" panose="020B0604020202020204" pitchFamily="34" charset="0"/>
              <a:buChar char="•"/>
              <a:defRPr/>
            </a:pPr>
            <a:r>
              <a:rPr lang="ru-RU" sz="2200" dirty="0" smtClean="0">
                <a:latin typeface="Times New Roman" panose="02020603050405020304" pitchFamily="18" charset="0"/>
                <a:cs typeface="Times New Roman" panose="02020603050405020304" pitchFamily="18" charset="0"/>
              </a:rPr>
              <a:t>применения мер поощрения или награждения, наложения дисциплинарных взысканий и т.п.</a:t>
            </a:r>
            <a:r>
              <a:rPr lang="en-US" sz="2200" dirty="0" smtClean="0">
                <a:latin typeface="Times New Roman" panose="02020603050405020304" pitchFamily="18" charset="0"/>
                <a:cs typeface="Times New Roman" panose="02020603050405020304" pitchFamily="18" charset="0"/>
              </a:rPr>
              <a:t>;</a:t>
            </a:r>
          </a:p>
          <a:p>
            <a:pPr eaLnBrk="1" fontAlgn="auto" hangingPunct="1">
              <a:lnSpc>
                <a:spcPct val="100000"/>
              </a:lnSpc>
              <a:spcAft>
                <a:spcPts val="0"/>
              </a:spcAft>
              <a:buFont typeface="Arial" panose="020B0604020202020204" pitchFamily="34" charset="0"/>
              <a:buChar char="•"/>
              <a:defRPr/>
            </a:pPr>
            <a:r>
              <a:rPr lang="ru-RU" sz="2200" dirty="0" smtClean="0">
                <a:latin typeface="Times New Roman" panose="02020603050405020304" pitchFamily="18" charset="0"/>
                <a:cs typeface="Times New Roman" panose="02020603050405020304" pitchFamily="18" charset="0"/>
              </a:rPr>
              <a:t>принятие решений, имеющих юридическое значение и влекущих определенные юридические последствия (выдача листка временной нетрудоспособности, установление у гражданина инвалидности).</a:t>
            </a:r>
          </a:p>
          <a:p>
            <a:pPr eaLnBrk="1" fontAlgn="auto" hangingPunct="1">
              <a:spcAft>
                <a:spcPts val="0"/>
              </a:spcAft>
              <a:buFont typeface="Wingdings 3" charset="2"/>
              <a:buChar char=""/>
              <a:defRPr/>
            </a:pPr>
            <a:endParaRPr lang="ru-RU" sz="2200" dirty="0" smtClean="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endParaRPr lang="ru-RU" sz="2200" dirty="0" smtClean="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p:cNvSpPr>
            <a:spLocks noGrp="1"/>
          </p:cNvSpPr>
          <p:nvPr>
            <p:ph type="title"/>
          </p:nvPr>
        </p:nvSpPr>
        <p:spPr>
          <a:xfrm>
            <a:off x="457200" y="274638"/>
            <a:ext cx="8229600" cy="58737"/>
          </a:xfrm>
        </p:spPr>
        <p:txBody>
          <a:bodyPr/>
          <a:lstStyle/>
          <a:p>
            <a:pPr algn="ctr" eaLnBrk="1" hangingPunct="1"/>
            <a:endParaRPr lang="ru-RU" altLang="ru-RU" sz="800" smtClean="0"/>
          </a:p>
        </p:txBody>
      </p:sp>
      <p:sp>
        <p:nvSpPr>
          <p:cNvPr id="3" name="Объект 2"/>
          <p:cNvSpPr>
            <a:spLocks noGrp="1"/>
          </p:cNvSpPr>
          <p:nvPr>
            <p:ph idx="1"/>
          </p:nvPr>
        </p:nvSpPr>
        <p:spPr>
          <a:xfrm>
            <a:off x="457200" y="476250"/>
            <a:ext cx="8229600" cy="6121400"/>
          </a:xfrm>
        </p:spPr>
        <p:txBody>
          <a:bodyPr rtlCol="0">
            <a:normAutofit/>
          </a:bodyPr>
          <a:lstStyle/>
          <a:p>
            <a:pPr marL="0" indent="457200" algn="ctr" eaLnBrk="1" fontAlgn="auto" hangingPunct="1">
              <a:lnSpc>
                <a:spcPct val="120000"/>
              </a:lnSpc>
              <a:spcAft>
                <a:spcPts val="0"/>
              </a:spcAft>
              <a:buFont typeface="Arial" panose="020B0604020202020204" pitchFamily="34" charset="0"/>
              <a:buNone/>
              <a:defRPr/>
            </a:pPr>
            <a:r>
              <a:rPr lang="ru-RU" sz="2600" b="1" dirty="0" smtClean="0">
                <a:latin typeface="Times New Roman" panose="02020603050405020304" pitchFamily="18" charset="0"/>
                <a:cs typeface="Times New Roman" panose="02020603050405020304" pitchFamily="18" charset="0"/>
              </a:rPr>
              <a:t>Выполнение административно-хозяйственных функций</a:t>
            </a:r>
            <a:r>
              <a:rPr lang="en-US" sz="2600" b="1" dirty="0" smtClean="0">
                <a:latin typeface="Times New Roman" panose="02020603050405020304" pitchFamily="18" charset="0"/>
                <a:cs typeface="Times New Roman" panose="02020603050405020304" pitchFamily="18" charset="0"/>
              </a:rPr>
              <a:t>:</a:t>
            </a:r>
            <a:endParaRPr lang="ru-RU" sz="2600" b="1" dirty="0" smtClean="0">
              <a:latin typeface="Times New Roman" panose="02020603050405020304" pitchFamily="18" charset="0"/>
              <a:cs typeface="Times New Roman" panose="02020603050405020304" pitchFamily="18" charset="0"/>
            </a:endParaRPr>
          </a:p>
          <a:p>
            <a:pPr indent="457200" eaLnBrk="1" fontAlgn="auto" hangingPunct="1">
              <a:lnSpc>
                <a:spcPct val="120000"/>
              </a:lnSpc>
              <a:spcAft>
                <a:spcPts val="0"/>
              </a:spcAft>
              <a:buFont typeface="Arial" panose="020B0604020202020204" pitchFamily="34" charset="0"/>
              <a:buChar char="•"/>
              <a:defRPr/>
            </a:pPr>
            <a:r>
              <a:rPr lang="ru-RU" sz="2600" dirty="0" smtClean="0">
                <a:latin typeface="Times New Roman" panose="02020603050405020304" pitchFamily="18" charset="0"/>
                <a:cs typeface="Times New Roman" panose="02020603050405020304" pitchFamily="18" charset="0"/>
              </a:rPr>
              <a:t>управление и распоряжение имуществом и (или) денежными средствами, находящимися на балансе и (или) банковских счетах организаций, учреждений</a:t>
            </a:r>
            <a:r>
              <a:rPr lang="en-US" sz="2600" dirty="0" smtClean="0">
                <a:latin typeface="Times New Roman" panose="02020603050405020304" pitchFamily="18" charset="0"/>
                <a:cs typeface="Times New Roman" panose="02020603050405020304" pitchFamily="18" charset="0"/>
              </a:rPr>
              <a:t>;</a:t>
            </a:r>
          </a:p>
          <a:p>
            <a:pPr indent="457200" eaLnBrk="1" fontAlgn="auto" hangingPunct="1">
              <a:lnSpc>
                <a:spcPct val="120000"/>
              </a:lnSpc>
              <a:spcAft>
                <a:spcPts val="0"/>
              </a:spcAft>
              <a:buFont typeface="Arial" panose="020B0604020202020204" pitchFamily="34" charset="0"/>
              <a:buChar char="•"/>
              <a:defRPr/>
            </a:pPr>
            <a:r>
              <a:rPr lang="ru-RU" sz="2600" dirty="0" smtClean="0">
                <a:latin typeface="Times New Roman" panose="02020603050405020304" pitchFamily="18" charset="0"/>
                <a:cs typeface="Times New Roman" panose="02020603050405020304" pitchFamily="18" charset="0"/>
              </a:rPr>
              <a:t>совершение иных действий (например, по принятию решений о начислении заработной платы, премий, учета и контроля за расходованием материальных средств).</a:t>
            </a:r>
          </a:p>
          <a:p>
            <a:pPr eaLnBrk="1" fontAlgn="auto" hangingPunct="1">
              <a:spcAft>
                <a:spcPts val="0"/>
              </a:spcAft>
              <a:buFont typeface="Wingdings 3" charset="2"/>
              <a:buChar char=""/>
              <a:defRPr/>
            </a:pPr>
            <a:endParaRPr lang="ru-RU" sz="2400" dirty="0" smtClean="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a:xfrm>
            <a:off x="609600" y="188913"/>
            <a:ext cx="8426450" cy="792162"/>
          </a:xfrm>
        </p:spPr>
        <p:txBody>
          <a:bodyPr/>
          <a:lstStyle/>
          <a:p>
            <a:pPr algn="ctr" eaLnBrk="1" hangingPunct="1"/>
            <a:r>
              <a:rPr lang="ru-RU" altLang="ru-RU" smtClean="0">
                <a:latin typeface="Times New Roman" pitchFamily="18" charset="0"/>
                <a:cs typeface="Times New Roman" pitchFamily="18" charset="0"/>
              </a:rPr>
              <a:t>Формы коррупции</a:t>
            </a:r>
          </a:p>
        </p:txBody>
      </p:sp>
      <p:sp>
        <p:nvSpPr>
          <p:cNvPr id="19459" name="Объект 2"/>
          <p:cNvSpPr>
            <a:spLocks noGrp="1"/>
          </p:cNvSpPr>
          <p:nvPr>
            <p:ph idx="1"/>
          </p:nvPr>
        </p:nvSpPr>
        <p:spPr>
          <a:xfrm>
            <a:off x="609600" y="1196975"/>
            <a:ext cx="7778750" cy="5327650"/>
          </a:xfrm>
        </p:spPr>
        <p:txBody>
          <a:bodyPr rtlCol="0">
            <a:normAutofit/>
          </a:bodyPr>
          <a:lstStyle/>
          <a:p>
            <a:pPr marL="514350" indent="-514350" eaLnBrk="1" fontAlgn="auto" hangingPunct="1">
              <a:spcAft>
                <a:spcPts val="0"/>
              </a:spcAft>
              <a:buFont typeface="Calibri" panose="020F0502020204030204" pitchFamily="34" charset="0"/>
              <a:buAutoNum type="arabicPeriod"/>
              <a:defRPr/>
            </a:pPr>
            <a:r>
              <a:rPr lang="ru-RU" altLang="ru-RU" sz="2400" dirty="0" smtClean="0">
                <a:latin typeface="Times New Roman" panose="02020603050405020304" pitchFamily="18" charset="0"/>
                <a:cs typeface="Times New Roman" panose="02020603050405020304" pitchFamily="18" charset="0"/>
              </a:rPr>
              <a:t>Нецелевое использование и хищение бюджетных средств.</a:t>
            </a:r>
          </a:p>
          <a:p>
            <a:pPr marL="514350" indent="-514350" eaLnBrk="1" fontAlgn="auto" hangingPunct="1">
              <a:spcAft>
                <a:spcPts val="0"/>
              </a:spcAft>
              <a:buFont typeface="Calibri" panose="020F0502020204030204" pitchFamily="34" charset="0"/>
              <a:buAutoNum type="arabicPeriod"/>
              <a:defRPr/>
            </a:pPr>
            <a:r>
              <a:rPr lang="ru-RU" altLang="ru-RU" sz="2400" dirty="0" smtClean="0">
                <a:latin typeface="Times New Roman" panose="02020603050405020304" pitchFamily="18" charset="0"/>
                <a:cs typeface="Times New Roman" panose="02020603050405020304" pitchFamily="18" charset="0"/>
              </a:rPr>
              <a:t>Злоупотребление и превышение должностных полномочий.</a:t>
            </a:r>
          </a:p>
          <a:p>
            <a:pPr marL="514350" indent="-514350" eaLnBrk="1" fontAlgn="auto" hangingPunct="1">
              <a:spcAft>
                <a:spcPts val="0"/>
              </a:spcAft>
              <a:buFont typeface="Calibri" panose="020F0502020204030204" pitchFamily="34" charset="0"/>
              <a:buAutoNum type="arabicPeriod"/>
              <a:defRPr/>
            </a:pPr>
            <a:r>
              <a:rPr lang="ru-RU" altLang="ru-RU" sz="2400" dirty="0" smtClean="0">
                <a:latin typeface="Times New Roman" panose="02020603050405020304" pitchFamily="18" charset="0"/>
                <a:cs typeface="Times New Roman" panose="02020603050405020304" pitchFamily="18" charset="0"/>
              </a:rPr>
              <a:t>Мошенничество, совершенное лицом с использованием своего служебного положения.</a:t>
            </a:r>
          </a:p>
          <a:p>
            <a:pPr marL="514350" indent="-514350" eaLnBrk="1" fontAlgn="auto" hangingPunct="1">
              <a:spcAft>
                <a:spcPts val="0"/>
              </a:spcAft>
              <a:buFont typeface="Calibri" panose="020F0502020204030204" pitchFamily="34" charset="0"/>
              <a:buAutoNum type="arabicPeriod"/>
              <a:defRPr/>
            </a:pPr>
            <a:r>
              <a:rPr lang="ru-RU" altLang="ru-RU" sz="2400" dirty="0" smtClean="0">
                <a:latin typeface="Times New Roman" panose="02020603050405020304" pitchFamily="18" charset="0"/>
                <a:cs typeface="Times New Roman" panose="02020603050405020304" pitchFamily="18" charset="0"/>
              </a:rPr>
              <a:t>Получение или дача взятки.</a:t>
            </a:r>
          </a:p>
          <a:p>
            <a:pPr marL="514350" indent="-514350" eaLnBrk="1" fontAlgn="auto" hangingPunct="1">
              <a:spcAft>
                <a:spcPts val="0"/>
              </a:spcAft>
              <a:buFont typeface="Calibri" panose="020F0502020204030204" pitchFamily="34" charset="0"/>
              <a:buAutoNum type="arabicPeriod"/>
              <a:defRPr/>
            </a:pPr>
            <a:r>
              <a:rPr lang="ru-RU" altLang="ru-RU" sz="2400" dirty="0" smtClean="0">
                <a:latin typeface="Times New Roman" panose="02020603050405020304" pitchFamily="18" charset="0"/>
                <a:cs typeface="Times New Roman" panose="02020603050405020304" pitchFamily="18" charset="0"/>
              </a:rPr>
              <a:t>Изготовление и сбыт поддельных документов об образовании.</a:t>
            </a:r>
          </a:p>
          <a:p>
            <a:pPr marL="514350" indent="-514350" eaLnBrk="1" fontAlgn="auto" hangingPunct="1">
              <a:spcAft>
                <a:spcPts val="0"/>
              </a:spcAft>
              <a:buFont typeface="Calibri" panose="020F0502020204030204" pitchFamily="34" charset="0"/>
              <a:buAutoNum type="arabicPeriod"/>
              <a:defRPr/>
            </a:pPr>
            <a:r>
              <a:rPr lang="ru-RU" altLang="ru-RU" sz="2400" dirty="0" smtClean="0">
                <a:latin typeface="Times New Roman" panose="02020603050405020304" pitchFamily="18" charset="0"/>
                <a:cs typeface="Times New Roman" panose="02020603050405020304" pitchFamily="18" charset="0"/>
              </a:rPr>
              <a:t>Использование заведомо подложных дипломов о высшем образовании.</a:t>
            </a:r>
          </a:p>
          <a:p>
            <a:pPr marL="514350" indent="-514350" eaLnBrk="1" fontAlgn="auto" hangingPunct="1">
              <a:spcAft>
                <a:spcPts val="0"/>
              </a:spcAft>
              <a:buFont typeface="Calibri" panose="020F0502020204030204" pitchFamily="34" charset="0"/>
              <a:buAutoNum type="arabicPeriod"/>
              <a:defRPr/>
            </a:pPr>
            <a:r>
              <a:rPr lang="ru-RU" altLang="ru-RU" sz="2400" dirty="0" smtClean="0">
                <a:latin typeface="Times New Roman" panose="02020603050405020304" pitchFamily="18" charset="0"/>
                <a:cs typeface="Times New Roman" panose="02020603050405020304" pitchFamily="18" charset="0"/>
              </a:rPr>
              <a:t>Совмещение государственной и муниципальной службы с учредительством и замещением должностей в коммерческих организациях.</a:t>
            </a:r>
          </a:p>
          <a:p>
            <a:pPr marL="514350" indent="-514350" eaLnBrk="1" fontAlgn="auto" hangingPunct="1">
              <a:spcAft>
                <a:spcPts val="0"/>
              </a:spcAft>
              <a:buFont typeface="Calibri" panose="020F0502020204030204" pitchFamily="34" charset="0"/>
              <a:buAutoNum type="arabicPeriod"/>
              <a:defRPr/>
            </a:pPr>
            <a:endParaRPr lang="ru-RU" altLang="ru-RU" sz="2200" dirty="0" smtClean="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1"/>
          <p:cNvSpPr>
            <a:spLocks noGrp="1"/>
          </p:cNvSpPr>
          <p:nvPr>
            <p:ph type="title"/>
          </p:nvPr>
        </p:nvSpPr>
        <p:spPr>
          <a:xfrm>
            <a:off x="609600" y="609600"/>
            <a:ext cx="8077200" cy="990600"/>
          </a:xfrm>
        </p:spPr>
        <p:txBody>
          <a:bodyPr/>
          <a:lstStyle/>
          <a:p>
            <a:pPr algn="ctr" eaLnBrk="1" hangingPunct="1"/>
            <a:r>
              <a:rPr lang="ru-RU" altLang="ru-RU" sz="2800" smtClean="0">
                <a:latin typeface="Times New Roman" pitchFamily="18" charset="0"/>
                <a:cs typeface="Times New Roman" pitchFamily="18" charset="0"/>
              </a:rPr>
              <a:t>Нецелевое использование и хищение бюджетных средств</a:t>
            </a:r>
          </a:p>
        </p:txBody>
      </p:sp>
      <p:sp>
        <p:nvSpPr>
          <p:cNvPr id="59395" name="Объект 2"/>
          <p:cNvSpPr>
            <a:spLocks noGrp="1"/>
          </p:cNvSpPr>
          <p:nvPr>
            <p:ph idx="1"/>
          </p:nvPr>
        </p:nvSpPr>
        <p:spPr>
          <a:xfrm>
            <a:off x="457200" y="1700213"/>
            <a:ext cx="8229600" cy="4608512"/>
          </a:xfrm>
        </p:spPr>
        <p:txBody>
          <a:bodyPr/>
          <a:lstStyle/>
          <a:p>
            <a:pPr marL="0" indent="457200" eaLnBrk="1" hangingPunct="1">
              <a:lnSpc>
                <a:spcPct val="100000"/>
              </a:lnSpc>
              <a:buFont typeface="Arial" charset="0"/>
              <a:buNone/>
            </a:pPr>
            <a:r>
              <a:rPr lang="ru-RU" altLang="ru-RU" sz="2400" b="1" smtClean="0">
                <a:latin typeface="Times New Roman" pitchFamily="18" charset="0"/>
                <a:cs typeface="Times New Roman" pitchFamily="18" charset="0"/>
              </a:rPr>
              <a:t>Статья 285.1. Нецелевое расходование бюджетных средств  (введена Федеральным законом от 08.12.2003 № 162-ФЗ)</a:t>
            </a:r>
          </a:p>
          <a:p>
            <a:pPr marL="0" indent="457200" eaLnBrk="1" hangingPunct="1">
              <a:lnSpc>
                <a:spcPct val="100000"/>
              </a:lnSpc>
              <a:buFont typeface="Arial" charset="0"/>
              <a:buNone/>
            </a:pPr>
            <a:r>
              <a:rPr lang="ru-RU" altLang="ru-RU" sz="2400" smtClean="0">
                <a:latin typeface="Times New Roman" pitchFamily="18" charset="0"/>
                <a:cs typeface="Times New Roman" pitchFamily="18" charset="0"/>
              </a:rPr>
              <a:t>Расходование бюджетных средств должностным лицом получателя бюджетных средств на цели, не соответствующие условиям их получения, определенным утвержденными бюджетом, бюджетной росписью, уведомлением о бюджетных ассигнованиях, сметой доходов и расходов либо иным документом, являющимся основанием для получения бюджетных средств, совершенное в крупном размере.</a:t>
            </a:r>
          </a:p>
        </p:txBody>
      </p:sp>
    </p:spTree>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a:xfrm>
            <a:off x="628650" y="365125"/>
            <a:ext cx="7886700" cy="46038"/>
          </a:xfrm>
        </p:spPr>
        <p:txBody>
          <a:bodyPr/>
          <a:lstStyle/>
          <a:p>
            <a:endParaRPr lang="ru-RU" sz="800" smtClean="0"/>
          </a:p>
        </p:txBody>
      </p:sp>
      <p:sp>
        <p:nvSpPr>
          <p:cNvPr id="3" name="Объект 2"/>
          <p:cNvSpPr>
            <a:spLocks noGrp="1"/>
          </p:cNvSpPr>
          <p:nvPr>
            <p:ph idx="1"/>
          </p:nvPr>
        </p:nvSpPr>
        <p:spPr>
          <a:xfrm>
            <a:off x="628650" y="411163"/>
            <a:ext cx="7886700" cy="5765800"/>
          </a:xfrm>
        </p:spPr>
        <p:txBody>
          <a:bodyPr/>
          <a:lstStyle/>
          <a:p>
            <a:pPr marL="0" indent="457200">
              <a:lnSpc>
                <a:spcPct val="100000"/>
              </a:lnSpc>
              <a:buFont typeface="Arial" panose="020B0604020202020204" pitchFamily="34" charset="0"/>
              <a:buNone/>
              <a:defRPr/>
            </a:pPr>
            <a:r>
              <a:rPr lang="ru-RU" sz="2400" u="sng" dirty="0">
                <a:latin typeface="Times New Roman" panose="02020603050405020304" pitchFamily="18" charset="0"/>
                <a:cs typeface="Times New Roman" panose="02020603050405020304" pitchFamily="18" charset="0"/>
              </a:rPr>
              <a:t>Коррупционные правонарушения при осуществлении закупок, поставок, работ и услуг для государственных и муниципальных нужд.</a:t>
            </a:r>
            <a:endParaRPr lang="ru-RU" sz="2400" dirty="0">
              <a:latin typeface="Times New Roman" panose="02020603050405020304" pitchFamily="18" charset="0"/>
              <a:cs typeface="Times New Roman" panose="02020603050405020304" pitchFamily="18" charset="0"/>
            </a:endParaRP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Система государственных закупок, поставок, работ и услуг во всем мире и в России является наиболее коррумпированной. Несмотря на наличие ряда нормативных правовых актов, регламентирующих соответствующую деятельность чиновников, уровень коррупции в этой сфере не снизился, а постоянно растет. Самый распространенный сегодня размер взятки в этой области или, как говорят, отката составляет 10 процентов от суммы сделки. В итоге получается огромная сумма, сравнимая с государственными расходами на образование и здравоохранение.</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628650" y="365125"/>
            <a:ext cx="7886700" cy="46038"/>
          </a:xfrm>
        </p:spPr>
        <p:txBody>
          <a:bodyPr/>
          <a:lstStyle/>
          <a:p>
            <a:endParaRPr lang="ru-RU" sz="800" smtClean="0"/>
          </a:p>
        </p:txBody>
      </p:sp>
      <p:sp>
        <p:nvSpPr>
          <p:cNvPr id="3" name="Объект 2"/>
          <p:cNvSpPr>
            <a:spLocks noGrp="1"/>
          </p:cNvSpPr>
          <p:nvPr>
            <p:ph idx="1"/>
          </p:nvPr>
        </p:nvSpPr>
        <p:spPr>
          <a:xfrm>
            <a:off x="628650" y="365125"/>
            <a:ext cx="7886700" cy="5811838"/>
          </a:xfrm>
        </p:spPr>
        <p:txBody>
          <a:bodyPr/>
          <a:lstStyle/>
          <a:p>
            <a:pPr marL="0" indent="457200">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Наиболее распространенным здесь коррупционным преступлением является коммерческий подкуп – незаконные передача лицу, выполняющему управленческие функции в коммерческой или иной организации, денег, ценных бумаг, иного имущества, оказание ему услуг имущественного характера, предоставление иных имущественных прав за совершение действий (бездействие) в интересах дающего в связи с занимаемым этим лицом служебным положением ч. 1 ст. 204 Уголовного кодекса РФ.</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628650" y="365125"/>
            <a:ext cx="7886700" cy="46038"/>
          </a:xfrm>
        </p:spPr>
        <p:txBody>
          <a:bodyPr/>
          <a:lstStyle/>
          <a:p>
            <a:endParaRPr lang="ru-RU" sz="800" smtClean="0"/>
          </a:p>
        </p:txBody>
      </p:sp>
      <p:pic>
        <p:nvPicPr>
          <p:cNvPr id="7171" name="Содержимое 3" descr="https://prezentacii.info/wp-content/uploads/2015/11/B2tsDGN9Ez3BQVUj/5.jpg"/>
          <p:cNvPicPr>
            <a:picLocks noGrp="1"/>
          </p:cNvPicPr>
          <p:nvPr>
            <p:ph idx="1"/>
          </p:nvPr>
        </p:nvPicPr>
        <p:blipFill>
          <a:blip r:embed="rId2"/>
          <a:srcRect/>
          <a:stretch>
            <a:fillRect/>
          </a:stretch>
        </p:blipFill>
        <p:spPr>
          <a:xfrm>
            <a:off x="250825" y="0"/>
            <a:ext cx="8713788" cy="6858000"/>
          </a:xfrm>
        </p:spPr>
      </p:pic>
    </p:spTree>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p:cNvSpPr>
            <a:spLocks noGrp="1"/>
          </p:cNvSpPr>
          <p:nvPr>
            <p:ph type="title"/>
          </p:nvPr>
        </p:nvSpPr>
        <p:spPr>
          <a:xfrm>
            <a:off x="628650" y="365125"/>
            <a:ext cx="7886700" cy="46038"/>
          </a:xfrm>
        </p:spPr>
        <p:txBody>
          <a:bodyPr/>
          <a:lstStyle/>
          <a:p>
            <a:endParaRPr lang="ru-RU" sz="800" smtClean="0"/>
          </a:p>
        </p:txBody>
      </p:sp>
      <p:sp>
        <p:nvSpPr>
          <p:cNvPr id="3" name="Объект 2"/>
          <p:cNvSpPr>
            <a:spLocks noGrp="1"/>
          </p:cNvSpPr>
          <p:nvPr>
            <p:ph idx="1"/>
          </p:nvPr>
        </p:nvSpPr>
        <p:spPr>
          <a:xfrm>
            <a:off x="628650" y="411163"/>
            <a:ext cx="7886700" cy="5765800"/>
          </a:xfrm>
        </p:spPr>
        <p:txBody>
          <a:bodyPr/>
          <a:lstStyle/>
          <a:p>
            <a:pPr marL="0" indent="457200">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С 01 января 2014 г. вступил в силу Федеральный закон № 44-ФЗ от 05.04.2013 «О контрактной системе в сфере закупок товаров, работ, услуг для обеспечения государственных и муниципальных нужд». Одной из его целей, в соответствии со ст. 1, является предотвращение коррупции, так как он отношения, направленные на обеспечение государственных и муниципальных нужд в целях повышения эффективности, результативности осуществления закупок товаров, работ, услуг, обеспечения гласности и прозрачности осуществления таких закупок, предотвращения коррупции и других злоупотреблений в сфере таких закупок.</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p:cNvSpPr>
            <a:spLocks noGrp="1"/>
          </p:cNvSpPr>
          <p:nvPr>
            <p:ph type="title"/>
          </p:nvPr>
        </p:nvSpPr>
        <p:spPr>
          <a:xfrm>
            <a:off x="628650" y="365125"/>
            <a:ext cx="7886700" cy="46038"/>
          </a:xfrm>
        </p:spPr>
        <p:txBody>
          <a:bodyPr/>
          <a:lstStyle/>
          <a:p>
            <a:endParaRPr lang="ru-RU" sz="800" smtClean="0"/>
          </a:p>
        </p:txBody>
      </p:sp>
      <p:sp>
        <p:nvSpPr>
          <p:cNvPr id="3" name="Объект 2"/>
          <p:cNvSpPr>
            <a:spLocks noGrp="1"/>
          </p:cNvSpPr>
          <p:nvPr>
            <p:ph idx="1"/>
          </p:nvPr>
        </p:nvSpPr>
        <p:spPr>
          <a:xfrm>
            <a:off x="395288" y="411163"/>
            <a:ext cx="8353425" cy="6113462"/>
          </a:xfrm>
        </p:spPr>
        <p:txBody>
          <a:bodyPr/>
          <a:lstStyle/>
          <a:p>
            <a:pPr marL="0" indent="457200">
              <a:lnSpc>
                <a:spcPct val="100000"/>
              </a:lnSpc>
              <a:spcBef>
                <a:spcPts val="0"/>
              </a:spcBef>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После принятия законопроекта должны вступить в силу более 50 подзаконных нормативных правовых актов. Контроль в сфере закупок осуществляется уполномоченными государственными и муниципальными органами власти в отношении заказчиков, контрактных служб, контрактных управляющих, комиссий по осуществлению закупок и их членов, уполномоченных учреждений, специализированных организаций, операторов электронных площадок. В отношении каждого из этих лиц плановые проверки проводятся не чаще чем один раз в шесть месяцев. При выявлении нарушений контрольные органы вправе составлять протоколы об административных правонарушениях, выдавать предписания об устранении нарушений, обращаться в суд с исками о признании состоявшихся закупок недействительными.</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1"/>
          <p:cNvSpPr>
            <a:spLocks noGrp="1"/>
          </p:cNvSpPr>
          <p:nvPr>
            <p:ph type="title"/>
          </p:nvPr>
        </p:nvSpPr>
        <p:spPr>
          <a:xfrm>
            <a:off x="628650" y="365125"/>
            <a:ext cx="7886700" cy="46038"/>
          </a:xfrm>
        </p:spPr>
        <p:txBody>
          <a:bodyPr/>
          <a:lstStyle/>
          <a:p>
            <a:endParaRPr lang="ru-RU" sz="800" smtClean="0"/>
          </a:p>
        </p:txBody>
      </p:sp>
      <p:sp>
        <p:nvSpPr>
          <p:cNvPr id="3" name="Объект 2"/>
          <p:cNvSpPr>
            <a:spLocks noGrp="1"/>
          </p:cNvSpPr>
          <p:nvPr>
            <p:ph idx="1"/>
          </p:nvPr>
        </p:nvSpPr>
        <p:spPr>
          <a:xfrm>
            <a:off x="628650" y="411163"/>
            <a:ext cx="7886700" cy="5765800"/>
          </a:xfrm>
        </p:spPr>
        <p:txBody>
          <a:bodyPr/>
          <a:lstStyle/>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Документ также содержит антикоррупционные нормы, в частности, регулируются вопросы общественного контроля и общественного обсуждения закупок.</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Предотвращение </a:t>
            </a:r>
            <a:r>
              <a:rPr lang="ru-RU" sz="2400" dirty="0">
                <a:latin typeface="Times New Roman" panose="02020603050405020304" pitchFamily="18" charset="0"/>
                <a:cs typeface="Times New Roman" panose="02020603050405020304" pitchFamily="18" charset="0"/>
              </a:rPr>
              <a:t>коррупции в сфере осуществления закупок достигается реализацией отдельных положений, предусмотренных в нормах данного Федерального закона, а также принятых в соответствии с ним подзаконных нормативных правовых актах. Главным принципом закона является обеспечение гласности и прозрачности при осуществлении закупок. Вся информация о закупках публикуется на официальном сайте РФ www.zakupki.gov.ru.</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Заголовок 1"/>
          <p:cNvSpPr>
            <a:spLocks noGrp="1"/>
          </p:cNvSpPr>
          <p:nvPr>
            <p:ph type="title"/>
          </p:nvPr>
        </p:nvSpPr>
        <p:spPr>
          <a:xfrm>
            <a:off x="628650" y="365125"/>
            <a:ext cx="7886700" cy="111125"/>
          </a:xfrm>
        </p:spPr>
        <p:txBody>
          <a:bodyPr/>
          <a:lstStyle/>
          <a:p>
            <a:endParaRPr lang="ru-RU" sz="800" smtClean="0"/>
          </a:p>
        </p:txBody>
      </p:sp>
      <p:sp>
        <p:nvSpPr>
          <p:cNvPr id="3" name="Объект 2"/>
          <p:cNvSpPr>
            <a:spLocks noGrp="1"/>
          </p:cNvSpPr>
          <p:nvPr>
            <p:ph idx="1"/>
          </p:nvPr>
        </p:nvSpPr>
        <p:spPr>
          <a:xfrm>
            <a:off x="628650" y="476250"/>
            <a:ext cx="7886700" cy="5700713"/>
          </a:xfrm>
        </p:spPr>
        <p:txBody>
          <a:bodyPr/>
          <a:lstStyle/>
          <a:p>
            <a:pPr marL="0" indent="457200">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При проведении того или иного способа определения поставщика (исполнителя, подрядчика) членами комиссии не могут быть физические лица, лично заинтересованные в результатах размещения заказа. </a:t>
            </a:r>
            <a:endParaRPr lang="ru-RU" sz="2400" dirty="0" smtClean="0">
              <a:latin typeface="Times New Roman" panose="02020603050405020304" pitchFamily="18" charset="0"/>
              <a:cs typeface="Times New Roman" panose="02020603050405020304" pitchFamily="18" charset="0"/>
            </a:endParaRP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Федеральный </a:t>
            </a:r>
            <a:r>
              <a:rPr lang="ru-RU" sz="2400" dirty="0">
                <a:latin typeface="Times New Roman" panose="02020603050405020304" pitchFamily="18" charset="0"/>
                <a:cs typeface="Times New Roman" panose="02020603050405020304" pitchFamily="18" charset="0"/>
              </a:rPr>
              <a:t>закон «О контрактной системе в сфере закупок товаров…» конкретизирует перечень требований, описывает механизм вывода из состава комиссии таких лиц. </a:t>
            </a:r>
            <a:endParaRPr lang="ru-RU" sz="2400" dirty="0" smtClean="0">
              <a:latin typeface="Times New Roman" panose="02020603050405020304" pitchFamily="18" charset="0"/>
              <a:cs typeface="Times New Roman" panose="02020603050405020304" pitchFamily="18" charset="0"/>
            </a:endParaRP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Основным </a:t>
            </a:r>
            <a:r>
              <a:rPr lang="ru-RU" sz="2400" dirty="0">
                <a:latin typeface="Times New Roman" panose="02020603050405020304" pitchFamily="18" charset="0"/>
                <a:cs typeface="Times New Roman" panose="02020603050405020304" pitchFamily="18" charset="0"/>
              </a:rPr>
              <a:t>способом определения поставщика (исполнителя, подрядчика) на сегодняшний день остается открытый аукцион в электронной форме. Главной особенностью данного способа является изолированность заказчиков от потенциальных подрядчиков (поставщиков, исполнителей) при определении победителя, что, несомненно, предотвращает коррупционные проявления.</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Заголовок 1"/>
          <p:cNvSpPr>
            <a:spLocks noGrp="1"/>
          </p:cNvSpPr>
          <p:nvPr>
            <p:ph type="title"/>
          </p:nvPr>
        </p:nvSpPr>
        <p:spPr>
          <a:xfrm>
            <a:off x="628650" y="365125"/>
            <a:ext cx="7886700" cy="46038"/>
          </a:xfrm>
        </p:spPr>
        <p:txBody>
          <a:bodyPr/>
          <a:lstStyle/>
          <a:p>
            <a:endParaRPr lang="ru-RU" sz="800" smtClean="0"/>
          </a:p>
        </p:txBody>
      </p:sp>
      <p:sp>
        <p:nvSpPr>
          <p:cNvPr id="66563" name="Объект 2"/>
          <p:cNvSpPr>
            <a:spLocks noGrp="1"/>
          </p:cNvSpPr>
          <p:nvPr>
            <p:ph idx="1"/>
          </p:nvPr>
        </p:nvSpPr>
        <p:spPr>
          <a:xfrm>
            <a:off x="628650" y="411163"/>
            <a:ext cx="7886700" cy="5765800"/>
          </a:xfrm>
        </p:spPr>
        <p:txBody>
          <a:bodyPr/>
          <a:lstStyle/>
          <a:p>
            <a:pPr marL="0" indent="457200">
              <a:lnSpc>
                <a:spcPct val="100000"/>
              </a:lnSpc>
              <a:buFont typeface="Arial" charset="0"/>
              <a:buNone/>
            </a:pPr>
            <a:r>
              <a:rPr lang="ru-RU" sz="2400" smtClean="0">
                <a:latin typeface="Times New Roman" pitchFamily="18" charset="0"/>
                <a:cs typeface="Times New Roman" pitchFamily="18" charset="0"/>
              </a:rPr>
              <a:t>Обязанность заказчика осуществлять аудиозапись вскрытия конвертов с заявками на участие в конкурсе, запросе котировок, запросе предложений и открытия доступа к поданным в форме электронных документов заявкам на участие в конкурсе, запросе котировок, запросе предложений так же является одним из методов предотвращения коррупции. </a:t>
            </a:r>
          </a:p>
          <a:p>
            <a:pPr marL="0" indent="457200">
              <a:lnSpc>
                <a:spcPct val="100000"/>
              </a:lnSpc>
              <a:buFont typeface="Arial" charset="0"/>
              <a:buNone/>
            </a:pPr>
            <a:r>
              <a:rPr lang="ru-RU" sz="2400" smtClean="0">
                <a:latin typeface="Times New Roman" pitchFamily="18" charset="0"/>
                <a:cs typeface="Times New Roman" pitchFamily="18" charset="0"/>
              </a:rPr>
              <a:t>При этом любой участник закупки, присутствующий при вскрытии конвертов с заявками на участие в процедуре и открытии доступа к поданным в форме электронных документов заявкам на участие в процедуре, вправе осуществлять аудио- и видеозапись вскрытия таких конвертов и открытия доступа к таким заявкам.</a:t>
            </a:r>
          </a:p>
        </p:txBody>
      </p:sp>
    </p:spTree>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Заголовок 1"/>
          <p:cNvSpPr>
            <a:spLocks noGrp="1"/>
          </p:cNvSpPr>
          <p:nvPr>
            <p:ph type="title"/>
          </p:nvPr>
        </p:nvSpPr>
        <p:spPr>
          <a:xfrm>
            <a:off x="628650" y="365125"/>
            <a:ext cx="7886700" cy="46038"/>
          </a:xfrm>
        </p:spPr>
        <p:txBody>
          <a:bodyPr/>
          <a:lstStyle/>
          <a:p>
            <a:endParaRPr lang="ru-RU" sz="800" smtClean="0"/>
          </a:p>
        </p:txBody>
      </p:sp>
      <p:sp>
        <p:nvSpPr>
          <p:cNvPr id="3" name="Объект 2"/>
          <p:cNvSpPr>
            <a:spLocks noGrp="1"/>
          </p:cNvSpPr>
          <p:nvPr>
            <p:ph idx="1"/>
          </p:nvPr>
        </p:nvSpPr>
        <p:spPr>
          <a:xfrm>
            <a:off x="628650" y="411163"/>
            <a:ext cx="7886700" cy="5765800"/>
          </a:xfrm>
        </p:spPr>
        <p:txBody>
          <a:bodyPr/>
          <a:lstStyle/>
          <a:p>
            <a:pPr marL="0" indent="457200">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Во избежание злоупотреблений в сфере закупок в законодательстве содержится исчерпывающий перечень требований к участникам размещения заказа и недопущением установления иных требований, чем предусмотренные законом и четко определены условиями допуска и отказа к участию в торгах. При этом законодатель установил ряд обязательных и дополнительных требований.</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Заголовок 1"/>
          <p:cNvSpPr>
            <a:spLocks noGrp="1"/>
          </p:cNvSpPr>
          <p:nvPr>
            <p:ph type="title"/>
          </p:nvPr>
        </p:nvSpPr>
        <p:spPr>
          <a:xfrm flipV="1">
            <a:off x="628650" y="319088"/>
            <a:ext cx="7886700" cy="46037"/>
          </a:xfrm>
        </p:spPr>
        <p:txBody>
          <a:bodyPr/>
          <a:lstStyle/>
          <a:p>
            <a:endParaRPr lang="ru-RU" sz="900" smtClean="0"/>
          </a:p>
        </p:txBody>
      </p:sp>
      <p:sp>
        <p:nvSpPr>
          <p:cNvPr id="3" name="Объект 2"/>
          <p:cNvSpPr>
            <a:spLocks noGrp="1"/>
          </p:cNvSpPr>
          <p:nvPr>
            <p:ph idx="1"/>
          </p:nvPr>
        </p:nvSpPr>
        <p:spPr>
          <a:xfrm>
            <a:off x="628650" y="365125"/>
            <a:ext cx="7886700" cy="5811838"/>
          </a:xfrm>
        </p:spPr>
        <p:txBody>
          <a:bodyPr/>
          <a:lstStyle/>
          <a:p>
            <a:pPr marL="0" indent="457200">
              <a:lnSpc>
                <a:spcPct val="100000"/>
              </a:lnSpc>
              <a:buFont typeface="Arial" panose="020B0604020202020204" pitchFamily="34" charset="0"/>
              <a:buNone/>
              <a:defRPr/>
            </a:pPr>
            <a:r>
              <a:rPr lang="ru-RU" sz="2400" dirty="0">
                <a:latin typeface="Times New Roman" panose="02020603050405020304" pitchFamily="18" charset="0"/>
                <a:cs typeface="Times New Roman" panose="02020603050405020304" pitchFamily="18" charset="0"/>
              </a:rPr>
              <a:t>Определенный коррупционный потенциал, на наш взгляд, содержит ст. 37 Закона – «Антидемпинговые меры при проведении конкурса и аукциона». Смысл ее состоит в том, что если в процессе аукциона цена контракта снижается более чем на 25%, то аукцион считается несостоявшимся, а заказчик имеет право купить тот же товар неконкурентным способом через запрос предложений. </a:t>
            </a:r>
            <a:endParaRPr lang="ru-RU" sz="2400" dirty="0" smtClean="0">
              <a:latin typeface="Times New Roman" panose="02020603050405020304" pitchFamily="18" charset="0"/>
              <a:cs typeface="Times New Roman" panose="02020603050405020304" pitchFamily="18" charset="0"/>
            </a:endParaRP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Фактически </a:t>
            </a:r>
            <a:r>
              <a:rPr lang="ru-RU" sz="2400" dirty="0">
                <a:latin typeface="Times New Roman" panose="02020603050405020304" pitchFamily="18" charset="0"/>
                <a:cs typeface="Times New Roman" panose="02020603050405020304" pitchFamily="18" charset="0"/>
              </a:rPr>
              <a:t>можно предположить следующее: если кто-то предлагает товар слишком дешево (то есть размер отката, который желает получить заказчик, оказывается под угрозой), то государство спешит на помощь и заменяет конкурентный аукцион на неконкурентный запрос предложений.</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Заголовок 1"/>
          <p:cNvSpPr>
            <a:spLocks noGrp="1"/>
          </p:cNvSpPr>
          <p:nvPr>
            <p:ph type="title"/>
          </p:nvPr>
        </p:nvSpPr>
        <p:spPr>
          <a:xfrm>
            <a:off x="628650" y="365125"/>
            <a:ext cx="7886700" cy="46038"/>
          </a:xfrm>
        </p:spPr>
        <p:txBody>
          <a:bodyPr/>
          <a:lstStyle/>
          <a:p>
            <a:endParaRPr lang="ru-RU" sz="800" smtClean="0"/>
          </a:p>
        </p:txBody>
      </p:sp>
      <p:sp>
        <p:nvSpPr>
          <p:cNvPr id="3" name="Объект 2"/>
          <p:cNvSpPr>
            <a:spLocks noGrp="1"/>
          </p:cNvSpPr>
          <p:nvPr>
            <p:ph idx="1"/>
          </p:nvPr>
        </p:nvSpPr>
        <p:spPr>
          <a:xfrm>
            <a:off x="628650" y="411163"/>
            <a:ext cx="8264525" cy="5765800"/>
          </a:xfrm>
        </p:spPr>
        <p:txBody>
          <a:bodyPr/>
          <a:lstStyle/>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Необходимо учесть следующие разъяснения </a:t>
            </a:r>
            <a:r>
              <a:rPr lang="ru-RU" sz="2400" dirty="0" err="1" smtClean="0">
                <a:latin typeface="Times New Roman" panose="02020603050405020304" pitchFamily="18" charset="0"/>
                <a:cs typeface="Times New Roman" panose="02020603050405020304" pitchFamily="18" charset="0"/>
              </a:rPr>
              <a:t>правоприменителя</a:t>
            </a:r>
            <a:r>
              <a:rPr lang="ru-RU" sz="2400" dirty="0" smtClean="0">
                <a:latin typeface="Times New Roman" panose="02020603050405020304" pitchFamily="18" charset="0"/>
                <a:cs typeface="Times New Roman" panose="02020603050405020304" pitchFamily="18" charset="0"/>
              </a:rPr>
              <a:t>:</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 комиссия по осуществлению закупок обязана отстранить участника закупки от участия в определении поставщика, а заказчик — отказаться от подписания контракта с победителем конкурса (победителем запроса котировок) с момента выявления между участником </a:t>
            </a:r>
            <a:r>
              <a:rPr lang="ru-RU" sz="2400" dirty="0" err="1" smtClean="0">
                <a:latin typeface="Times New Roman" panose="02020603050405020304" pitchFamily="18" charset="0"/>
                <a:cs typeface="Times New Roman" panose="02020603050405020304" pitchFamily="18" charset="0"/>
              </a:rPr>
              <a:t>госзакупки</a:t>
            </a:r>
            <a:r>
              <a:rPr lang="ru-RU" sz="2400" dirty="0" smtClean="0">
                <a:latin typeface="Times New Roman" panose="02020603050405020304" pitchFamily="18" charset="0"/>
                <a:cs typeface="Times New Roman" panose="02020603050405020304" pitchFamily="18" charset="0"/>
              </a:rPr>
              <a:t> и заказчиком конфликта интересов (п. 7 Обзора </a:t>
            </a:r>
            <a:r>
              <a:rPr lang="ru-RU" sz="2400" dirty="0" err="1" smtClean="0">
                <a:latin typeface="Times New Roman" panose="02020603050405020304" pitchFamily="18" charset="0"/>
                <a:cs typeface="Times New Roman" panose="02020603050405020304" pitchFamily="18" charset="0"/>
              </a:rPr>
              <a:t>судпрактики</a:t>
            </a:r>
            <a:r>
              <a:rPr lang="ru-RU" sz="2400" dirty="0" smtClean="0">
                <a:latin typeface="Times New Roman" panose="02020603050405020304" pitchFamily="18" charset="0"/>
                <a:cs typeface="Times New Roman" panose="02020603050405020304" pitchFamily="18" charset="0"/>
              </a:rPr>
              <a:t>…, утв. президиумом ВС РФ от 28.09.2016);</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госконтракт</a:t>
            </a:r>
            <a:r>
              <a:rPr lang="ru-RU" sz="2400" dirty="0" smtClean="0">
                <a:latin typeface="Times New Roman" panose="02020603050405020304" pitchFamily="18" charset="0"/>
                <a:cs typeface="Times New Roman" panose="02020603050405020304" pitchFamily="18" charset="0"/>
              </a:rPr>
              <a:t>, заключенный победителем торгов и заказчиком при наличии между ними конфликта интересов, считается ничтожным (п. 9 Обзора </a:t>
            </a:r>
            <a:r>
              <a:rPr lang="ru-RU" sz="2400" dirty="0" err="1" smtClean="0">
                <a:latin typeface="Times New Roman" panose="02020603050405020304" pitchFamily="18" charset="0"/>
                <a:cs typeface="Times New Roman" panose="02020603050405020304" pitchFamily="18" charset="0"/>
              </a:rPr>
              <a:t>судпрактики</a:t>
            </a:r>
            <a:r>
              <a:rPr lang="ru-RU"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Заголовок 1"/>
          <p:cNvSpPr>
            <a:spLocks noGrp="1"/>
          </p:cNvSpPr>
          <p:nvPr>
            <p:ph type="title"/>
          </p:nvPr>
        </p:nvSpPr>
        <p:spPr>
          <a:xfrm>
            <a:off x="628650" y="365125"/>
            <a:ext cx="7886700" cy="46038"/>
          </a:xfrm>
        </p:spPr>
        <p:txBody>
          <a:bodyPr/>
          <a:lstStyle/>
          <a:p>
            <a:endParaRPr lang="ru-RU" sz="800" smtClean="0"/>
          </a:p>
        </p:txBody>
      </p:sp>
      <p:sp>
        <p:nvSpPr>
          <p:cNvPr id="3" name="Объект 2"/>
          <p:cNvSpPr>
            <a:spLocks noGrp="1"/>
          </p:cNvSpPr>
          <p:nvPr>
            <p:ph idx="1"/>
          </p:nvPr>
        </p:nvSpPr>
        <p:spPr>
          <a:xfrm>
            <a:off x="628650" y="365125"/>
            <a:ext cx="7886700" cy="5811838"/>
          </a:xfrm>
        </p:spPr>
        <p:txBody>
          <a:bodyPr/>
          <a:lstStyle/>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К числу самых распространенных коррупционных схем можно отнести:</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направление участвующим в сговоре потенциальным поставщиком заявки на сумму заведомо ниже, чем у прочих участников </a:t>
            </a:r>
            <a:r>
              <a:rPr lang="ru-RU" sz="2400" dirty="0" err="1" smtClean="0">
                <a:latin typeface="Times New Roman" panose="02020603050405020304" pitchFamily="18" charset="0"/>
                <a:cs typeface="Times New Roman" panose="02020603050405020304" pitchFamily="18" charset="0"/>
              </a:rPr>
              <a:t>госзакупок</a:t>
            </a:r>
            <a:r>
              <a:rPr lang="ru-RU" sz="2400" dirty="0" smtClean="0">
                <a:latin typeface="Times New Roman" panose="02020603050405020304" pitchFamily="18" charset="0"/>
                <a:cs typeface="Times New Roman" panose="02020603050405020304" pitchFamily="18" charset="0"/>
              </a:rPr>
              <a:t>;</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установление со стороны заказчика чрезвычайно коротких сроков для реализации заказа или выполнения работ, при которых исполнение заказа возможно только заранее подготовленным поставщиком — участником мошеннической схемы;</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установление заведомо неконкурентной цены за исполнение госзаказа в обозначенном объеме, что будет неинтересно другим потенциальным поставщикам;</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Заголовок 1"/>
          <p:cNvSpPr>
            <a:spLocks noGrp="1"/>
          </p:cNvSpPr>
          <p:nvPr>
            <p:ph type="title"/>
          </p:nvPr>
        </p:nvSpPr>
        <p:spPr>
          <a:xfrm>
            <a:off x="628650" y="365125"/>
            <a:ext cx="7886700" cy="111125"/>
          </a:xfrm>
        </p:spPr>
        <p:txBody>
          <a:bodyPr/>
          <a:lstStyle/>
          <a:p>
            <a:endParaRPr lang="ru-RU" sz="800" smtClean="0"/>
          </a:p>
        </p:txBody>
      </p:sp>
      <p:sp>
        <p:nvSpPr>
          <p:cNvPr id="3" name="Объект 2"/>
          <p:cNvSpPr>
            <a:spLocks noGrp="1"/>
          </p:cNvSpPr>
          <p:nvPr>
            <p:ph idx="1"/>
          </p:nvPr>
        </p:nvSpPr>
        <p:spPr>
          <a:xfrm>
            <a:off x="628650" y="620713"/>
            <a:ext cx="7886700" cy="5556250"/>
          </a:xfrm>
        </p:spPr>
        <p:txBody>
          <a:bodyPr/>
          <a:lstStyle/>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установление непривлекательной схемы оплаты исполнения госзаказа (например, с большой отсрочкой и т. д.);</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некорректное внесение данных в ЕИС (например, смешение кириллицы и латиницы при написании наименования заявки и т. д.);</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толкование критериев оценки поставщиков в пользу заинтересованных лиц и т. д. </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flipV="1">
            <a:off x="628650" y="319088"/>
            <a:ext cx="7886700" cy="46037"/>
          </a:xfrm>
        </p:spPr>
        <p:txBody>
          <a:bodyPr/>
          <a:lstStyle/>
          <a:p>
            <a:endParaRPr lang="ru-RU" sz="800" smtClean="0"/>
          </a:p>
        </p:txBody>
      </p:sp>
      <p:pic>
        <p:nvPicPr>
          <p:cNvPr id="8195" name="Содержимое 4" descr="https://cf2.ppt-online.org/files2/slide/u/UFWt2iyJuYZM8NQsbSzvCPc5a0l4LAeRxdVTGI/slide-9.jpg"/>
          <p:cNvPicPr>
            <a:picLocks noGrp="1"/>
          </p:cNvPicPr>
          <p:nvPr>
            <p:ph idx="1"/>
          </p:nvPr>
        </p:nvPicPr>
        <p:blipFill>
          <a:blip r:embed="rId2"/>
          <a:srcRect/>
          <a:stretch>
            <a:fillRect/>
          </a:stretch>
        </p:blipFill>
        <p:spPr>
          <a:xfrm>
            <a:off x="323850" y="0"/>
            <a:ext cx="8640763" cy="6858000"/>
          </a:xfrm>
        </p:spPr>
      </p:pic>
    </p:spTree>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Заголовок 1"/>
          <p:cNvSpPr>
            <a:spLocks noGrp="1"/>
          </p:cNvSpPr>
          <p:nvPr>
            <p:ph type="title"/>
          </p:nvPr>
        </p:nvSpPr>
        <p:spPr>
          <a:xfrm>
            <a:off x="628650" y="365125"/>
            <a:ext cx="7886700" cy="46038"/>
          </a:xfrm>
        </p:spPr>
        <p:txBody>
          <a:bodyPr/>
          <a:lstStyle/>
          <a:p>
            <a:endParaRPr lang="ru-RU" sz="800" smtClean="0"/>
          </a:p>
        </p:txBody>
      </p:sp>
      <p:sp>
        <p:nvSpPr>
          <p:cNvPr id="3" name="Объект 2"/>
          <p:cNvSpPr>
            <a:spLocks noGrp="1"/>
          </p:cNvSpPr>
          <p:nvPr>
            <p:ph idx="1"/>
          </p:nvPr>
        </p:nvSpPr>
        <p:spPr>
          <a:xfrm>
            <a:off x="628650" y="411163"/>
            <a:ext cx="8515350" cy="5765800"/>
          </a:xfrm>
        </p:spPr>
        <p:txBody>
          <a:bodyPr/>
          <a:lstStyle/>
          <a:p>
            <a:pPr marL="0" indent="457200">
              <a:lnSpc>
                <a:spcPct val="100000"/>
              </a:lnSpc>
              <a:buFont typeface="Arial" panose="020B0604020202020204" pitchFamily="34" charset="0"/>
              <a:buNone/>
              <a:defRPr/>
            </a:pPr>
            <a:r>
              <a:rPr lang="ru-RU" sz="2400" b="1" dirty="0" smtClean="0">
                <a:latin typeface="Times New Roman" panose="02020603050405020304" pitchFamily="18" charset="0"/>
                <a:cs typeface="Times New Roman" panose="02020603050405020304" pitchFamily="18" charset="0"/>
              </a:rPr>
              <a:t>Ответственность за злоупотребление в сфере </a:t>
            </a:r>
            <a:r>
              <a:rPr lang="ru-RU" sz="2400" b="1" dirty="0" err="1" smtClean="0">
                <a:latin typeface="Times New Roman" panose="02020603050405020304" pitchFamily="18" charset="0"/>
                <a:cs typeface="Times New Roman" panose="02020603050405020304" pitchFamily="18" charset="0"/>
              </a:rPr>
              <a:t>госзакупок</a:t>
            </a:r>
            <a:r>
              <a:rPr lang="ru-RU" sz="2400" b="1" dirty="0" smtClean="0">
                <a:latin typeface="Times New Roman" panose="02020603050405020304" pitchFamily="18" charset="0"/>
                <a:cs typeface="Times New Roman" panose="02020603050405020304" pitchFamily="18" charset="0"/>
              </a:rPr>
              <a:t> </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Если речь идет именно о нарушениях в сфере </a:t>
            </a:r>
            <a:r>
              <a:rPr lang="ru-RU" sz="2400" dirty="0" err="1" smtClean="0">
                <a:latin typeface="Times New Roman" panose="02020603050405020304" pitchFamily="18" charset="0"/>
                <a:cs typeface="Times New Roman" panose="02020603050405020304" pitchFamily="18" charset="0"/>
              </a:rPr>
              <a:t>госзакупок</a:t>
            </a:r>
            <a:r>
              <a:rPr lang="ru-RU" sz="2400" dirty="0" smtClean="0">
                <a:latin typeface="Times New Roman" panose="02020603050405020304" pitchFamily="18" charset="0"/>
                <a:cs typeface="Times New Roman" panose="02020603050405020304" pitchFamily="18" charset="0"/>
              </a:rPr>
              <a:t>, квалифицируемых как коррупционные действия, то применяются нормы УК РФ:</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Ст. 200.4 – злоупотребления в сфере </a:t>
            </a:r>
            <a:r>
              <a:rPr lang="ru-RU" sz="2400" dirty="0" err="1" smtClean="0">
                <a:latin typeface="Times New Roman" panose="02020603050405020304" pitchFamily="18" charset="0"/>
                <a:cs typeface="Times New Roman" panose="02020603050405020304" pitchFamily="18" charset="0"/>
              </a:rPr>
              <a:t>госзакупок</a:t>
            </a:r>
            <a:r>
              <a:rPr lang="ru-RU" sz="2400" dirty="0" smtClean="0">
                <a:latin typeface="Times New Roman" panose="02020603050405020304" pitchFamily="18" charset="0"/>
                <a:cs typeface="Times New Roman" panose="02020603050405020304" pitchFamily="18" charset="0"/>
              </a:rPr>
              <a:t>.</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Ст. 200.5 – подкуп контрактного управляющего, члена закупочной комиссии.</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Ст. 285 — злоупотребление должностными полномочиями (приговор Черемховского гарнизонного военного суда от 02.06.2015 по делу № 1-22/2015, г. Иркутск).</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Ст. 285.1 — нецелевое расходование бюджетных средств.</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Ст. 285.2 — нецелевое расходование средств государственных внебюджетных фондов.</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Заголовок 1"/>
          <p:cNvSpPr>
            <a:spLocks noGrp="1"/>
          </p:cNvSpPr>
          <p:nvPr>
            <p:ph type="title"/>
          </p:nvPr>
        </p:nvSpPr>
        <p:spPr>
          <a:xfrm>
            <a:off x="628650" y="365125"/>
            <a:ext cx="7886700" cy="46038"/>
          </a:xfrm>
        </p:spPr>
        <p:txBody>
          <a:bodyPr/>
          <a:lstStyle/>
          <a:p>
            <a:endParaRPr lang="ru-RU" sz="800" smtClean="0"/>
          </a:p>
        </p:txBody>
      </p:sp>
      <p:sp>
        <p:nvSpPr>
          <p:cNvPr id="73731" name="Объект 2"/>
          <p:cNvSpPr>
            <a:spLocks noGrp="1"/>
          </p:cNvSpPr>
          <p:nvPr>
            <p:ph idx="1"/>
          </p:nvPr>
        </p:nvSpPr>
        <p:spPr>
          <a:xfrm>
            <a:off x="628650" y="365125"/>
            <a:ext cx="7886700" cy="5811838"/>
          </a:xfrm>
        </p:spPr>
        <p:txBody>
          <a:bodyPr/>
          <a:lstStyle/>
          <a:p>
            <a:pPr marL="0" indent="457200">
              <a:lnSpc>
                <a:spcPct val="100000"/>
              </a:lnSpc>
              <a:buFont typeface="Arial" charset="0"/>
              <a:buNone/>
            </a:pPr>
            <a:r>
              <a:rPr lang="ru-RU" sz="2400" smtClean="0">
                <a:latin typeface="Times New Roman" pitchFamily="18" charset="0"/>
                <a:cs typeface="Times New Roman" pitchFamily="18" charset="0"/>
              </a:rPr>
              <a:t>Ст. 286 — превышение должностных полномочий (приговор Южно-Сахалинского гарнизонного военного суда от 29.05.2013 по делу № 1-4/2013).</a:t>
            </a:r>
          </a:p>
          <a:p>
            <a:pPr marL="0" indent="457200">
              <a:lnSpc>
                <a:spcPct val="100000"/>
              </a:lnSpc>
              <a:buFont typeface="Arial" charset="0"/>
              <a:buNone/>
            </a:pPr>
            <a:r>
              <a:rPr lang="ru-RU" sz="2400" smtClean="0">
                <a:latin typeface="Times New Roman" pitchFamily="18" charset="0"/>
                <a:cs typeface="Times New Roman" pitchFamily="18" charset="0"/>
              </a:rPr>
              <a:t>Ст. 289 — незаконное участие в предпринимательской деятельности.</a:t>
            </a:r>
          </a:p>
          <a:p>
            <a:pPr marL="0" indent="457200">
              <a:lnSpc>
                <a:spcPct val="100000"/>
              </a:lnSpc>
              <a:buFont typeface="Arial" charset="0"/>
              <a:buNone/>
            </a:pPr>
            <a:r>
              <a:rPr lang="ru-RU" sz="2400" smtClean="0">
                <a:latin typeface="Times New Roman" pitchFamily="18" charset="0"/>
                <a:cs typeface="Times New Roman" pitchFamily="18" charset="0"/>
              </a:rPr>
              <a:t>Ст. 290 — получение взятки (приговор Липецкого облсуда от 04.09.2012 по делу № 2-16/12). Необходимо учесть, что получение должностным лицом вознаграждения за использование исключительно личных, не связанных с его должностным положением отношений не может квалифицироваться по данной статье (п. 4 постановления пленума ВС РФ от 09.07.2013 № 24).</a:t>
            </a:r>
          </a:p>
        </p:txBody>
      </p:sp>
    </p:spTree>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Заголовок 1"/>
          <p:cNvSpPr>
            <a:spLocks noGrp="1"/>
          </p:cNvSpPr>
          <p:nvPr>
            <p:ph type="title"/>
          </p:nvPr>
        </p:nvSpPr>
        <p:spPr>
          <a:xfrm>
            <a:off x="628650" y="365125"/>
            <a:ext cx="7886700" cy="46038"/>
          </a:xfrm>
        </p:spPr>
        <p:txBody>
          <a:bodyPr/>
          <a:lstStyle/>
          <a:p>
            <a:endParaRPr lang="ru-RU" sz="900" smtClean="0"/>
          </a:p>
        </p:txBody>
      </p:sp>
      <p:sp>
        <p:nvSpPr>
          <p:cNvPr id="3" name="Объект 2"/>
          <p:cNvSpPr>
            <a:spLocks noGrp="1"/>
          </p:cNvSpPr>
          <p:nvPr>
            <p:ph idx="1"/>
          </p:nvPr>
        </p:nvSpPr>
        <p:spPr>
          <a:xfrm>
            <a:off x="628650" y="411163"/>
            <a:ext cx="7886700" cy="5765800"/>
          </a:xfrm>
        </p:spPr>
        <p:txBody>
          <a:bodyPr/>
          <a:lstStyle/>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Ст. 291 — дача взятки.</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Ст. 291.1 — посредничество во взяточничестве.</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Ст. 292 — служебный подлог (приговор Черемховского гарнизонного военного суда от 07.10.2011 № 1-32/2011, г. Петропавловск-Камчатский).</a:t>
            </a:r>
          </a:p>
          <a:p>
            <a:pPr marL="0" indent="457200">
              <a:lnSpc>
                <a:spcPct val="100000"/>
              </a:lnSpc>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Ст. 304 — провокация взятки или коммерческого подкупа. </a:t>
            </a:r>
          </a:p>
          <a:p>
            <a:pPr>
              <a:buFont typeface="Arial" panose="020B0604020202020204" pitchFamily="34" charset="0"/>
              <a:buChar char="•"/>
              <a:defRPr/>
            </a:pPr>
            <a:endParaRPr lang="ru-RU" dirty="0"/>
          </a:p>
        </p:txBody>
      </p:sp>
    </p:spTree>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Заголовок 1"/>
          <p:cNvSpPr>
            <a:spLocks noGrp="1"/>
          </p:cNvSpPr>
          <p:nvPr>
            <p:ph type="title"/>
          </p:nvPr>
        </p:nvSpPr>
        <p:spPr>
          <a:xfrm>
            <a:off x="468313" y="404813"/>
            <a:ext cx="8229600" cy="1223962"/>
          </a:xfrm>
        </p:spPr>
        <p:txBody>
          <a:bodyPr/>
          <a:lstStyle/>
          <a:p>
            <a:pPr algn="ctr" eaLnBrk="1" hangingPunct="1"/>
            <a:r>
              <a:rPr lang="ru-RU" altLang="ru-RU" sz="3600" smtClean="0">
                <a:latin typeface="Times New Roman" pitchFamily="18" charset="0"/>
                <a:cs typeface="Times New Roman" pitchFamily="18" charset="0"/>
              </a:rPr>
              <a:t>Злоупотребление должностными полномочиями</a:t>
            </a:r>
          </a:p>
        </p:txBody>
      </p:sp>
      <p:sp>
        <p:nvSpPr>
          <p:cNvPr id="75779" name="Объект 2"/>
          <p:cNvSpPr>
            <a:spLocks noGrp="1"/>
          </p:cNvSpPr>
          <p:nvPr>
            <p:ph idx="1"/>
          </p:nvPr>
        </p:nvSpPr>
        <p:spPr>
          <a:xfrm>
            <a:off x="609600" y="1844675"/>
            <a:ext cx="7634288" cy="4608513"/>
          </a:xfrm>
        </p:spPr>
        <p:txBody>
          <a:bodyPr/>
          <a:lstStyle/>
          <a:p>
            <a:pPr marL="0" indent="457200" eaLnBrk="1" hangingPunct="1">
              <a:lnSpc>
                <a:spcPct val="100000"/>
              </a:lnSpc>
              <a:buFont typeface="Arial" charset="0"/>
              <a:buNone/>
            </a:pPr>
            <a:r>
              <a:rPr lang="ru-RU" altLang="ru-RU" sz="2400" b="1" smtClean="0">
                <a:latin typeface="Times New Roman" pitchFamily="18" charset="0"/>
                <a:cs typeface="Times New Roman" pitchFamily="18" charset="0"/>
              </a:rPr>
              <a:t>Статья 285.</a:t>
            </a:r>
          </a:p>
          <a:p>
            <a:pPr marL="0" indent="457200" eaLnBrk="1" hangingPunct="1">
              <a:lnSpc>
                <a:spcPct val="100000"/>
              </a:lnSpc>
              <a:buFont typeface="Arial" charset="0"/>
              <a:buNone/>
            </a:pPr>
            <a:r>
              <a:rPr lang="ru-RU" altLang="ru-RU" sz="2400" b="1" smtClean="0">
                <a:latin typeface="Times New Roman" pitchFamily="18" charset="0"/>
                <a:cs typeface="Times New Roman" pitchFamily="18" charset="0"/>
              </a:rPr>
              <a:t>Злоупотребление должностными полномочиями</a:t>
            </a:r>
          </a:p>
          <a:p>
            <a:pPr marL="0" indent="457200" eaLnBrk="1" hangingPunct="1">
              <a:lnSpc>
                <a:spcPct val="100000"/>
              </a:lnSpc>
              <a:buFont typeface="Arial" charset="0"/>
              <a:buNone/>
            </a:pPr>
            <a:r>
              <a:rPr lang="ru-RU" altLang="ru-RU" sz="2400" smtClean="0">
                <a:latin typeface="Times New Roman" pitchFamily="18" charset="0"/>
                <a:cs typeface="Times New Roman" pitchFamily="18" charset="0"/>
              </a:rPr>
              <a:t>Использование должностным лицом своих служебных полномочий вопреки интересам службы, если это деяние совершено из корыстной или иной личной заинтересованности и повлекло существенное нарушение прав и законных интересов граждан или организаций либо охраняемых законом интересов общества или государства.</a:t>
            </a:r>
          </a:p>
        </p:txBody>
      </p:sp>
    </p:spTree>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Заголовок 1"/>
          <p:cNvSpPr>
            <a:spLocks noGrp="1"/>
          </p:cNvSpPr>
          <p:nvPr>
            <p:ph type="title"/>
          </p:nvPr>
        </p:nvSpPr>
        <p:spPr>
          <a:xfrm>
            <a:off x="609600" y="609600"/>
            <a:ext cx="7562850" cy="658813"/>
          </a:xfrm>
        </p:spPr>
        <p:txBody>
          <a:bodyPr/>
          <a:lstStyle/>
          <a:p>
            <a:pPr algn="ctr" eaLnBrk="1" hangingPunct="1"/>
            <a:r>
              <a:rPr lang="ru-RU" altLang="ru-RU" smtClean="0">
                <a:latin typeface="Times New Roman" pitchFamily="18" charset="0"/>
                <a:cs typeface="Times New Roman" pitchFamily="18" charset="0"/>
              </a:rPr>
              <a:t>Присвоение или растрата</a:t>
            </a:r>
          </a:p>
        </p:txBody>
      </p:sp>
      <p:sp>
        <p:nvSpPr>
          <p:cNvPr id="76803" name="Объект 2"/>
          <p:cNvSpPr>
            <a:spLocks noGrp="1"/>
          </p:cNvSpPr>
          <p:nvPr>
            <p:ph idx="1"/>
          </p:nvPr>
        </p:nvSpPr>
        <p:spPr/>
        <p:txBody>
          <a:bodyPr/>
          <a:lstStyle/>
          <a:p>
            <a:pPr marL="0" indent="457200" eaLnBrk="1" hangingPunct="1">
              <a:lnSpc>
                <a:spcPct val="100000"/>
              </a:lnSpc>
              <a:buFont typeface="Arial" charset="0"/>
              <a:buNone/>
            </a:pPr>
            <a:r>
              <a:rPr lang="ru-RU" altLang="ru-RU" sz="2400" smtClean="0">
                <a:latin typeface="Times New Roman" pitchFamily="18" charset="0"/>
                <a:cs typeface="Times New Roman" pitchFamily="18" charset="0"/>
              </a:rPr>
              <a:t>Присвоение или растрата, то есть хищение чужого имущества, вверенного виновному…</a:t>
            </a:r>
          </a:p>
          <a:p>
            <a:pPr marL="0" indent="457200" eaLnBrk="1" hangingPunct="1">
              <a:lnSpc>
                <a:spcPct val="100000"/>
              </a:lnSpc>
              <a:buFont typeface="Arial" charset="0"/>
              <a:buNone/>
            </a:pPr>
            <a:r>
              <a:rPr lang="ru-RU" altLang="ru-RU" sz="2400" u="sng" smtClean="0">
                <a:latin typeface="Times New Roman" pitchFamily="18" charset="0"/>
                <a:cs typeface="Times New Roman" pitchFamily="18" charset="0"/>
              </a:rPr>
              <a:t>Пункт 3.</a:t>
            </a:r>
          </a:p>
          <a:p>
            <a:pPr marL="0" indent="457200" eaLnBrk="1" hangingPunct="1">
              <a:lnSpc>
                <a:spcPct val="100000"/>
              </a:lnSpc>
              <a:buFont typeface="Arial" charset="0"/>
              <a:buNone/>
            </a:pPr>
            <a:r>
              <a:rPr lang="ru-RU" altLang="ru-RU" sz="2400" smtClean="0">
                <a:latin typeface="Times New Roman" pitchFamily="18" charset="0"/>
                <a:cs typeface="Times New Roman" pitchFamily="18" charset="0"/>
              </a:rPr>
              <a:t>Те же деяния, совершенные лицом с использованием своего служебного положения…</a:t>
            </a:r>
          </a:p>
          <a:p>
            <a:pPr marL="0" indent="457200" eaLnBrk="1" hangingPunct="1">
              <a:lnSpc>
                <a:spcPct val="100000"/>
              </a:lnSpc>
              <a:buFont typeface="Arial" charset="0"/>
              <a:buNone/>
            </a:pPr>
            <a:r>
              <a:rPr lang="ru-RU" altLang="ru-RU" sz="2400" smtClean="0">
                <a:latin typeface="Times New Roman" pitchFamily="18" charset="0"/>
                <a:cs typeface="Times New Roman" pitchFamily="18" charset="0"/>
              </a:rPr>
              <a:t>ст. 160 УК РФ</a:t>
            </a:r>
          </a:p>
        </p:txBody>
      </p:sp>
    </p:spTree>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Заголовок 1"/>
          <p:cNvSpPr>
            <a:spLocks noGrp="1"/>
          </p:cNvSpPr>
          <p:nvPr>
            <p:ph type="title"/>
          </p:nvPr>
        </p:nvSpPr>
        <p:spPr>
          <a:xfrm>
            <a:off x="609600" y="404813"/>
            <a:ext cx="7994650" cy="720725"/>
          </a:xfrm>
        </p:spPr>
        <p:txBody>
          <a:bodyPr/>
          <a:lstStyle/>
          <a:p>
            <a:pPr algn="ctr" eaLnBrk="1" hangingPunct="1"/>
            <a:r>
              <a:rPr lang="ru-RU" altLang="ru-RU" sz="3200" smtClean="0">
                <a:latin typeface="Times New Roman" pitchFamily="18" charset="0"/>
                <a:cs typeface="Times New Roman" pitchFamily="18" charset="0"/>
              </a:rPr>
              <a:t>Получение взятки</a:t>
            </a:r>
          </a:p>
        </p:txBody>
      </p:sp>
      <p:sp>
        <p:nvSpPr>
          <p:cNvPr id="3" name="Объект 2"/>
          <p:cNvSpPr>
            <a:spLocks noGrp="1"/>
          </p:cNvSpPr>
          <p:nvPr>
            <p:ph idx="1"/>
          </p:nvPr>
        </p:nvSpPr>
        <p:spPr>
          <a:xfrm>
            <a:off x="609600" y="1341438"/>
            <a:ext cx="8210550" cy="5400675"/>
          </a:xfrm>
        </p:spPr>
        <p:txBody>
          <a:bodyPr rtlCol="0">
            <a:normAutofit/>
          </a:bodyPr>
          <a:lstStyle/>
          <a:p>
            <a:pPr marL="0" indent="457200" eaLnBrk="1" fontAlgn="auto" hangingPunct="1">
              <a:spcAft>
                <a:spcPts val="0"/>
              </a:spcAft>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Статья 290. Получение взятки</a:t>
            </a:r>
          </a:p>
          <a:p>
            <a:pPr marL="0" indent="457200" eaLnBrk="1" fontAlgn="auto" hangingPunct="1">
              <a:spcAft>
                <a:spcPts val="0"/>
              </a:spcAft>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(в ред. Федерального закона от 04.05.2011 N 97-ФЗ)</a:t>
            </a:r>
          </a:p>
          <a:p>
            <a:pPr marL="0" indent="457200" eaLnBrk="1" fontAlgn="auto" hangingPunct="1">
              <a:spcAft>
                <a:spcPts val="0"/>
              </a:spcAft>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 Получение должностным лицом… лично или через посредника взятки в виде денег, ценных бумаг, иного имущества либо в виде незаконных оказания ему услуг имущественного характера, предоставления иных имущественных прав за совершение действий (бездействие) в пользу взяткодателя или представляемых им лиц, если такие действия (бездействие) входят в служебные полномочия должностного лица либо если оно в силу должностного положения может способствовать таким действиям (бездействию), а равно за общее покровительство или попустительство по службе.</a:t>
            </a:r>
          </a:p>
          <a:p>
            <a:pPr marL="0" indent="0" eaLnBrk="1" fontAlgn="auto" hangingPunct="1">
              <a:spcAft>
                <a:spcPts val="0"/>
              </a:spcAft>
              <a:buFont typeface="Arial" panose="020B0604020202020204" pitchFamily="34" charset="0"/>
              <a:buNone/>
              <a:defRPr/>
            </a:pPr>
            <a:endParaRPr lang="ru-RU" dirty="0" smtClean="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endParaRPr lang="ru-RU" dirty="0" smtClean="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Заголовок 1"/>
          <p:cNvSpPr>
            <a:spLocks noGrp="1"/>
          </p:cNvSpPr>
          <p:nvPr>
            <p:ph type="title"/>
          </p:nvPr>
        </p:nvSpPr>
        <p:spPr>
          <a:xfrm>
            <a:off x="609600" y="609600"/>
            <a:ext cx="7707313" cy="731838"/>
          </a:xfrm>
        </p:spPr>
        <p:txBody>
          <a:bodyPr/>
          <a:lstStyle/>
          <a:p>
            <a:pPr algn="ctr" eaLnBrk="1" hangingPunct="1"/>
            <a:r>
              <a:rPr lang="ru-RU" altLang="ru-RU" sz="2800" smtClean="0">
                <a:latin typeface="Times New Roman" pitchFamily="18" charset="0"/>
                <a:cs typeface="Times New Roman" pitchFamily="18" charset="0"/>
              </a:rPr>
              <a:t>Дача взятки</a:t>
            </a:r>
          </a:p>
        </p:txBody>
      </p:sp>
      <p:sp>
        <p:nvSpPr>
          <p:cNvPr id="78851" name="Объект 2"/>
          <p:cNvSpPr>
            <a:spLocks noGrp="1"/>
          </p:cNvSpPr>
          <p:nvPr>
            <p:ph idx="1"/>
          </p:nvPr>
        </p:nvSpPr>
        <p:spPr>
          <a:xfrm>
            <a:off x="609600" y="1628775"/>
            <a:ext cx="8139113" cy="4413250"/>
          </a:xfrm>
        </p:spPr>
        <p:txBody>
          <a:bodyPr/>
          <a:lstStyle/>
          <a:p>
            <a:pPr marL="0" indent="457200" eaLnBrk="1" hangingPunct="1">
              <a:lnSpc>
                <a:spcPct val="100000"/>
              </a:lnSpc>
              <a:buFont typeface="Arial" charset="0"/>
              <a:buNone/>
            </a:pPr>
            <a:r>
              <a:rPr lang="ru-RU" altLang="ru-RU" sz="2800" smtClean="0">
                <a:latin typeface="Times New Roman" pitchFamily="18" charset="0"/>
                <a:cs typeface="Times New Roman" pitchFamily="18" charset="0"/>
              </a:rPr>
              <a:t>Статья 291. Дача взятки</a:t>
            </a:r>
          </a:p>
          <a:p>
            <a:pPr marL="0" indent="457200" eaLnBrk="1" hangingPunct="1">
              <a:lnSpc>
                <a:spcPct val="100000"/>
              </a:lnSpc>
              <a:buFont typeface="Arial" charset="0"/>
              <a:buNone/>
            </a:pPr>
            <a:r>
              <a:rPr lang="ru-RU" altLang="ru-RU" sz="2800" smtClean="0">
                <a:latin typeface="Times New Roman" pitchFamily="18" charset="0"/>
                <a:cs typeface="Times New Roman" pitchFamily="18" charset="0"/>
              </a:rPr>
              <a:t>(в ред. Федерального закона от 04.05.2011 N 97-ФЗ)</a:t>
            </a:r>
          </a:p>
          <a:p>
            <a:pPr marL="0" indent="457200" eaLnBrk="1" hangingPunct="1">
              <a:lnSpc>
                <a:spcPct val="100000"/>
              </a:lnSpc>
              <a:buFont typeface="Arial" charset="0"/>
              <a:buNone/>
            </a:pPr>
            <a:r>
              <a:rPr lang="ru-RU" altLang="ru-RU" sz="2400" smtClean="0">
                <a:latin typeface="Times New Roman" pitchFamily="18" charset="0"/>
                <a:cs typeface="Times New Roman" pitchFamily="18" charset="0"/>
              </a:rPr>
              <a:t>Дача взятки должностному лицу, иностранному должностному лицу либо должностному лицу публичной международной организации лично или через посредника</a:t>
            </a:r>
            <a:r>
              <a:rPr lang="ru-RU" altLang="ru-RU" sz="2400" smtClean="0"/>
              <a:t>.</a:t>
            </a:r>
          </a:p>
        </p:txBody>
      </p:sp>
    </p:spTree>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Заголовок 1"/>
          <p:cNvSpPr>
            <a:spLocks noGrp="1"/>
          </p:cNvSpPr>
          <p:nvPr>
            <p:ph type="title"/>
          </p:nvPr>
        </p:nvSpPr>
        <p:spPr>
          <a:xfrm>
            <a:off x="609600" y="115888"/>
            <a:ext cx="8139113" cy="1152525"/>
          </a:xfrm>
        </p:spPr>
        <p:txBody>
          <a:bodyPr/>
          <a:lstStyle/>
          <a:p>
            <a:pPr algn="ctr" eaLnBrk="1" hangingPunct="1"/>
            <a:r>
              <a:rPr lang="ru-RU" altLang="ru-RU" sz="2800" smtClean="0"/>
              <a:t>Ответственность за коррупционные действия</a:t>
            </a:r>
          </a:p>
        </p:txBody>
      </p:sp>
      <p:sp>
        <p:nvSpPr>
          <p:cNvPr id="79875" name="Объект 2"/>
          <p:cNvSpPr>
            <a:spLocks noGrp="1"/>
          </p:cNvSpPr>
          <p:nvPr>
            <p:ph idx="1"/>
          </p:nvPr>
        </p:nvSpPr>
        <p:spPr>
          <a:xfrm>
            <a:off x="250825" y="1268413"/>
            <a:ext cx="8713788" cy="5256212"/>
          </a:xfrm>
        </p:spPr>
        <p:txBody>
          <a:bodyPr/>
          <a:lstStyle/>
          <a:p>
            <a:pPr marL="0" indent="0" eaLnBrk="1" hangingPunct="1">
              <a:buFont typeface="Arial" charset="0"/>
              <a:buNone/>
            </a:pPr>
            <a:r>
              <a:rPr lang="ru-RU" altLang="ru-RU" smtClean="0"/>
              <a:t>Уголовная ответственность</a:t>
            </a:r>
          </a:p>
          <a:p>
            <a:pPr marL="0" indent="0" eaLnBrk="1" hangingPunct="1">
              <a:buFont typeface="Arial" charset="0"/>
              <a:buNone/>
            </a:pPr>
            <a:r>
              <a:rPr lang="ru-RU" altLang="ru-RU" sz="2400" smtClean="0"/>
              <a:t>- преступления коррупционной направленности</a:t>
            </a:r>
          </a:p>
          <a:p>
            <a:pPr marL="0" indent="0" eaLnBrk="1" hangingPunct="1">
              <a:buFont typeface="Arial" charset="0"/>
              <a:buNone/>
            </a:pPr>
            <a:endParaRPr lang="ru-RU" altLang="ru-RU" sz="2400" smtClean="0"/>
          </a:p>
          <a:p>
            <a:pPr marL="0" indent="0" eaLnBrk="1" hangingPunct="1">
              <a:buFont typeface="Arial" charset="0"/>
              <a:buNone/>
            </a:pPr>
            <a:r>
              <a:rPr lang="ru-RU" altLang="ru-RU" smtClean="0"/>
              <a:t>Административная ответственность</a:t>
            </a:r>
          </a:p>
          <a:p>
            <a:pPr marL="0" indent="0" eaLnBrk="1" hangingPunct="1">
              <a:buFont typeface="Arial" charset="0"/>
              <a:buNone/>
            </a:pPr>
            <a:r>
              <a:rPr lang="ru-RU" altLang="ru-RU" sz="2400" smtClean="0"/>
              <a:t>- административные коррупционные правонарушения</a:t>
            </a:r>
          </a:p>
          <a:p>
            <a:pPr marL="0" indent="0" eaLnBrk="1" hangingPunct="1">
              <a:buFont typeface="Arial" charset="0"/>
              <a:buNone/>
            </a:pPr>
            <a:endParaRPr lang="ru-RU" altLang="ru-RU" sz="2400" smtClean="0"/>
          </a:p>
          <a:p>
            <a:pPr marL="0" indent="0" eaLnBrk="1" hangingPunct="1">
              <a:buFont typeface="Arial" charset="0"/>
              <a:buNone/>
            </a:pPr>
            <a:r>
              <a:rPr lang="ru-RU" altLang="ru-RU" smtClean="0"/>
              <a:t>Гражданская ответственность </a:t>
            </a:r>
          </a:p>
          <a:p>
            <a:pPr marL="0" indent="0" eaLnBrk="1" hangingPunct="1">
              <a:buFont typeface="Arial" charset="0"/>
              <a:buNone/>
            </a:pPr>
            <a:r>
              <a:rPr lang="ru-RU" altLang="ru-RU" sz="2400" smtClean="0"/>
              <a:t>- гражданско-правовые коррупционные деликты</a:t>
            </a:r>
          </a:p>
          <a:p>
            <a:pPr marL="0" indent="0" eaLnBrk="1" hangingPunct="1">
              <a:buFont typeface="Arial" charset="0"/>
              <a:buNone/>
            </a:pPr>
            <a:endParaRPr lang="ru-RU" altLang="ru-RU" sz="2400" smtClean="0"/>
          </a:p>
          <a:p>
            <a:pPr marL="0" indent="0" eaLnBrk="1" hangingPunct="1">
              <a:buFont typeface="Arial" charset="0"/>
              <a:buNone/>
            </a:pPr>
            <a:r>
              <a:rPr lang="ru-RU" altLang="ru-RU" smtClean="0"/>
              <a:t>Дисциплинарная ответственность</a:t>
            </a:r>
          </a:p>
          <a:p>
            <a:pPr marL="0" indent="0" eaLnBrk="1" hangingPunct="1">
              <a:buFont typeface="Arial" charset="0"/>
              <a:buNone/>
            </a:pPr>
            <a:r>
              <a:rPr lang="ru-RU" altLang="ru-RU" sz="2400" smtClean="0"/>
              <a:t>- дисциплинарные коррупционные проступки</a:t>
            </a:r>
          </a:p>
          <a:p>
            <a:pPr marL="0" indent="0" eaLnBrk="1" hangingPunct="1">
              <a:buFont typeface="Arial" charset="0"/>
              <a:buNone/>
            </a:pPr>
            <a:endParaRPr lang="ru-RU" altLang="ru-RU" smtClean="0"/>
          </a:p>
        </p:txBody>
      </p:sp>
    </p:spTree>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609600" y="115888"/>
            <a:ext cx="7850188" cy="504825"/>
          </a:xfrm>
        </p:spPr>
        <p:txBody>
          <a:bodyPr rtlCol="0">
            <a:normAutofit fontScale="90000"/>
          </a:bodyPr>
          <a:lstStyle/>
          <a:p>
            <a:pPr algn="ctr" eaLnBrk="1" fontAlgn="auto" hangingPunct="1">
              <a:spcAft>
                <a:spcPts val="0"/>
              </a:spcAft>
              <a:defRPr/>
            </a:pPr>
            <a:r>
              <a:rPr lang="ru-RU" altLang="ru-RU" dirty="0" smtClean="0"/>
              <a:t>Уголовная ответственность</a:t>
            </a:r>
          </a:p>
        </p:txBody>
      </p:sp>
      <p:sp>
        <p:nvSpPr>
          <p:cNvPr id="3" name="Объект 2"/>
          <p:cNvSpPr>
            <a:spLocks noGrp="1"/>
          </p:cNvSpPr>
          <p:nvPr>
            <p:ph idx="1"/>
          </p:nvPr>
        </p:nvSpPr>
        <p:spPr>
          <a:xfrm>
            <a:off x="468313" y="836613"/>
            <a:ext cx="8567737" cy="5832475"/>
          </a:xfrm>
        </p:spPr>
        <p:txBody>
          <a:bodyPr rtlCol="0">
            <a:normAutofit/>
          </a:bodyPr>
          <a:lstStyle/>
          <a:p>
            <a:pPr marL="0" indent="0" eaLnBrk="1" fontAlgn="auto" hangingPunct="1">
              <a:spcAft>
                <a:spcPts val="0"/>
              </a:spcAft>
              <a:buFont typeface="Arial" panose="020B0604020202020204" pitchFamily="34" charset="0"/>
              <a:buNone/>
              <a:defRPr/>
            </a:pPr>
            <a:r>
              <a:rPr lang="ru-RU" sz="2000" b="1" dirty="0" smtClean="0">
                <a:latin typeface="Times New Roman" panose="02020603050405020304" pitchFamily="18" charset="0"/>
                <a:cs typeface="Times New Roman" panose="02020603050405020304" pitchFamily="18" charset="0"/>
              </a:rPr>
              <a:t>За преступления коррупционной направленности  Уголовным кодексом Российской Федерации предусмотрены  следующие виды наказаний:</a:t>
            </a:r>
          </a:p>
          <a:p>
            <a:pPr algn="just" eaLnBrk="1" fontAlgn="auto" hangingPunct="1">
              <a:spcAft>
                <a:spcPts val="0"/>
              </a:spcAft>
              <a:buFont typeface="Arial" panose="020B0604020202020204" pitchFamily="34" charset="0"/>
              <a:buChar char="•"/>
              <a:defRPr/>
            </a:pPr>
            <a:r>
              <a:rPr lang="ru-RU" sz="2000" dirty="0">
                <a:latin typeface="Times New Roman" panose="02020603050405020304" pitchFamily="18" charset="0"/>
                <a:cs typeface="Times New Roman" panose="02020603050405020304" pitchFamily="18" charset="0"/>
              </a:rPr>
              <a:t>ш</a:t>
            </a:r>
            <a:r>
              <a:rPr lang="ru-RU" sz="2000" dirty="0" smtClean="0">
                <a:latin typeface="Times New Roman" panose="02020603050405020304" pitchFamily="18" charset="0"/>
                <a:cs typeface="Times New Roman" panose="02020603050405020304" pitchFamily="18" charset="0"/>
              </a:rPr>
              <a:t>траф</a:t>
            </a:r>
            <a:r>
              <a:rPr lang="en-US"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ru-RU" sz="2000" dirty="0">
                <a:latin typeface="Times New Roman" panose="02020603050405020304" pitchFamily="18" charset="0"/>
                <a:cs typeface="Times New Roman" panose="02020603050405020304" pitchFamily="18" charset="0"/>
              </a:rPr>
              <a:t>лишение права занимать </a:t>
            </a:r>
            <a:r>
              <a:rPr lang="ru-RU" sz="2000" dirty="0" smtClean="0">
                <a:latin typeface="Times New Roman" panose="02020603050405020304" pitchFamily="18" charset="0"/>
                <a:cs typeface="Times New Roman" panose="02020603050405020304" pitchFamily="18" charset="0"/>
              </a:rPr>
              <a:t>определенные</a:t>
            </a:r>
            <a:r>
              <a:rPr lang="en-US"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ru-RU" sz="2000" dirty="0">
                <a:latin typeface="Times New Roman" panose="02020603050405020304" pitchFamily="18" charset="0"/>
                <a:cs typeface="Times New Roman" panose="02020603050405020304" pitchFamily="18" charset="0"/>
              </a:rPr>
              <a:t>должности или заниматься определенной </a:t>
            </a:r>
            <a:r>
              <a:rPr lang="ru-RU" sz="2000" dirty="0" smtClean="0">
                <a:latin typeface="Times New Roman" panose="02020603050405020304" pitchFamily="18" charset="0"/>
                <a:cs typeface="Times New Roman" panose="02020603050405020304" pitchFamily="18" charset="0"/>
              </a:rPr>
              <a:t>деятельностью</a:t>
            </a:r>
            <a:r>
              <a:rPr lang="en-US"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ru-RU" sz="2000" dirty="0">
                <a:latin typeface="Times New Roman" panose="02020603050405020304" pitchFamily="18" charset="0"/>
                <a:cs typeface="Times New Roman" panose="02020603050405020304" pitchFamily="18" charset="0"/>
              </a:rPr>
              <a:t>обязательные </a:t>
            </a:r>
            <a:r>
              <a:rPr lang="ru-RU" sz="2000" dirty="0" smtClean="0">
                <a:latin typeface="Times New Roman" panose="02020603050405020304" pitchFamily="18" charset="0"/>
                <a:cs typeface="Times New Roman" panose="02020603050405020304" pitchFamily="18" charset="0"/>
              </a:rPr>
              <a:t>работы</a:t>
            </a:r>
            <a:r>
              <a:rPr lang="en-US"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ru-RU" sz="2000" dirty="0">
                <a:latin typeface="Times New Roman" panose="02020603050405020304" pitchFamily="18" charset="0"/>
                <a:cs typeface="Times New Roman" panose="02020603050405020304" pitchFamily="18" charset="0"/>
              </a:rPr>
              <a:t>исправительные </a:t>
            </a:r>
            <a:r>
              <a:rPr lang="ru-RU" sz="2000" dirty="0" smtClean="0">
                <a:latin typeface="Times New Roman" panose="02020603050405020304" pitchFamily="18" charset="0"/>
                <a:cs typeface="Times New Roman" panose="02020603050405020304" pitchFamily="18" charset="0"/>
              </a:rPr>
              <a:t>работы</a:t>
            </a:r>
            <a:r>
              <a:rPr lang="en-US"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ru-RU" sz="2000" dirty="0">
                <a:latin typeface="Times New Roman" panose="02020603050405020304" pitchFamily="18" charset="0"/>
                <a:cs typeface="Times New Roman" panose="02020603050405020304" pitchFamily="18" charset="0"/>
              </a:rPr>
              <a:t>принудительные </a:t>
            </a:r>
            <a:r>
              <a:rPr lang="ru-RU" sz="2000" dirty="0" smtClean="0">
                <a:latin typeface="Times New Roman" panose="02020603050405020304" pitchFamily="18" charset="0"/>
                <a:cs typeface="Times New Roman" panose="02020603050405020304" pitchFamily="18" charset="0"/>
              </a:rPr>
              <a:t>работы</a:t>
            </a:r>
            <a:r>
              <a:rPr lang="en-US"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ru-RU" sz="2000" dirty="0">
                <a:latin typeface="Times New Roman" panose="02020603050405020304" pitchFamily="18" charset="0"/>
                <a:cs typeface="Times New Roman" panose="02020603050405020304" pitchFamily="18" charset="0"/>
              </a:rPr>
              <a:t>ограничение </a:t>
            </a:r>
            <a:r>
              <a:rPr lang="ru-RU" sz="2000" dirty="0" smtClean="0">
                <a:latin typeface="Times New Roman" panose="02020603050405020304" pitchFamily="18" charset="0"/>
                <a:cs typeface="Times New Roman" panose="02020603050405020304" pitchFamily="18" charset="0"/>
              </a:rPr>
              <a:t>свободы</a:t>
            </a:r>
            <a:r>
              <a:rPr lang="en-US"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ru-RU" sz="2000" dirty="0">
                <a:latin typeface="Times New Roman" panose="02020603050405020304" pitchFamily="18" charset="0"/>
                <a:cs typeface="Times New Roman" panose="02020603050405020304" pitchFamily="18" charset="0"/>
              </a:rPr>
              <a:t>лишение свободы на определенный </a:t>
            </a:r>
            <a:r>
              <a:rPr lang="ru-RU" sz="2000" dirty="0" smtClean="0">
                <a:latin typeface="Times New Roman" panose="02020603050405020304" pitchFamily="18" charset="0"/>
                <a:cs typeface="Times New Roman" panose="02020603050405020304" pitchFamily="18" charset="0"/>
              </a:rPr>
              <a:t>срок</a:t>
            </a:r>
            <a:r>
              <a:rPr lang="en-US"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r>
              <a:rPr lang="ru-RU" sz="2000" dirty="0" smtClean="0">
                <a:latin typeface="Times New Roman" panose="02020603050405020304" pitchFamily="18" charset="0"/>
                <a:cs typeface="Times New Roman" panose="02020603050405020304" pitchFamily="18" charset="0"/>
              </a:rPr>
              <a:t>справка</a:t>
            </a:r>
            <a:r>
              <a:rPr lang="en-US"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r>
              <a:rPr lang="ru-RU" sz="2000" dirty="0" smtClean="0">
                <a:latin typeface="Times New Roman" panose="02020603050405020304" pitchFamily="18" charset="0"/>
                <a:cs typeface="Times New Roman" panose="02020603050405020304" pitchFamily="18" charset="0"/>
              </a:rPr>
              <a:t>Лицо, давшее взятку, освобождается от уголовной ответственности, если оно активно способствовало раскрытию и (или) расследованию преступления и либо имело место вымогательство взятки со стороны должностного лица, либо лицо после совершения преступления добровольно сообщило о даче взятки органу, имеющему право возбудить уголовное дело.</a:t>
            </a:r>
          </a:p>
          <a:p>
            <a:pPr marL="0" indent="0" eaLnBrk="1" fontAlgn="auto" hangingPunct="1">
              <a:spcAft>
                <a:spcPts val="0"/>
              </a:spcAft>
              <a:buFont typeface="Arial" panose="020B0604020202020204" pitchFamily="34" charset="0"/>
              <a:buNone/>
              <a:defRPr/>
            </a:pPr>
            <a:endParaRPr lang="ru-RU" dirty="0" smtClean="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Заголовок 1"/>
          <p:cNvSpPr>
            <a:spLocks noGrp="1"/>
          </p:cNvSpPr>
          <p:nvPr>
            <p:ph type="title"/>
          </p:nvPr>
        </p:nvSpPr>
        <p:spPr>
          <a:xfrm>
            <a:off x="628650" y="365125"/>
            <a:ext cx="7886700" cy="542925"/>
          </a:xfrm>
        </p:spPr>
        <p:txBody>
          <a:bodyPr/>
          <a:lstStyle/>
          <a:p>
            <a:pPr algn="ctr" eaLnBrk="1" hangingPunct="1"/>
            <a:r>
              <a:rPr lang="ru-RU" altLang="ru-RU" smtClean="0"/>
              <a:t>Административная ответственность</a:t>
            </a:r>
          </a:p>
        </p:txBody>
      </p:sp>
      <p:sp>
        <p:nvSpPr>
          <p:cNvPr id="3" name="Объект 2"/>
          <p:cNvSpPr>
            <a:spLocks noGrp="1"/>
          </p:cNvSpPr>
          <p:nvPr>
            <p:ph idx="1"/>
          </p:nvPr>
        </p:nvSpPr>
        <p:spPr>
          <a:xfrm>
            <a:off x="457200" y="1125538"/>
            <a:ext cx="8229600" cy="4535487"/>
          </a:xfrm>
        </p:spPr>
        <p:txBody>
          <a:bodyPr rtlCol="0">
            <a:normAutofit/>
          </a:bodyPr>
          <a:lstStyle/>
          <a:p>
            <a:pPr marL="0" indent="0" eaLnBrk="1" fontAlgn="auto" hangingPunct="1">
              <a:spcAft>
                <a:spcPts val="0"/>
              </a:spcAft>
              <a:buFont typeface="Arial" panose="020B0604020202020204" pitchFamily="34" charset="0"/>
              <a:buNone/>
              <a:defRPr/>
            </a:pPr>
            <a:r>
              <a:rPr lang="ru-RU" sz="2400" b="1" dirty="0" smtClean="0">
                <a:latin typeface="Times New Roman" panose="02020603050405020304" pitchFamily="18" charset="0"/>
                <a:cs typeface="Times New Roman" panose="02020603050405020304" pitchFamily="18" charset="0"/>
              </a:rPr>
              <a:t>За преступления коррупционной направленности  Кодексом об административных </a:t>
            </a:r>
            <a:r>
              <a:rPr lang="ru-RU" sz="2400" b="1" dirty="0" err="1" smtClean="0">
                <a:latin typeface="Times New Roman" panose="02020603050405020304" pitchFamily="18" charset="0"/>
                <a:cs typeface="Times New Roman" panose="02020603050405020304" pitchFamily="18" charset="0"/>
              </a:rPr>
              <a:t>прааонарушениях</a:t>
            </a:r>
            <a:r>
              <a:rPr lang="ru-RU" sz="2400" b="1" dirty="0" smtClean="0">
                <a:latin typeface="Times New Roman" panose="02020603050405020304" pitchFamily="18" charset="0"/>
                <a:cs typeface="Times New Roman" panose="02020603050405020304" pitchFamily="18" charset="0"/>
              </a:rPr>
              <a:t> предусмотрены  следующие виды наказаний:</a:t>
            </a:r>
          </a:p>
          <a:p>
            <a:pPr marL="0" indent="0" eaLnBrk="1" fontAlgn="auto" hangingPunct="1">
              <a:spcAft>
                <a:spcPts val="0"/>
              </a:spcAft>
              <a:buFont typeface="Arial" panose="020B0604020202020204" pitchFamily="34" charset="0"/>
              <a:buNone/>
              <a:defRPr/>
            </a:pPr>
            <a:endParaRPr lang="ru-RU" sz="2400" b="1"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Wingdings" panose="05000000000000000000" pitchFamily="2" charset="2"/>
              <a:buChar char="§"/>
              <a:defRPr/>
            </a:pPr>
            <a:r>
              <a:rPr lang="ru-RU" sz="2400" dirty="0">
                <a:latin typeface="Times New Roman" panose="02020603050405020304" pitchFamily="18" charset="0"/>
                <a:cs typeface="Times New Roman" panose="02020603050405020304" pitchFamily="18" charset="0"/>
              </a:rPr>
              <a:t>административный штраф</a:t>
            </a:r>
          </a:p>
          <a:p>
            <a:pPr eaLnBrk="1" fontAlgn="auto" hangingPunct="1">
              <a:spcAft>
                <a:spcPts val="0"/>
              </a:spcAft>
              <a:buFont typeface="Wingdings" panose="05000000000000000000" pitchFamily="2" charset="2"/>
              <a:buChar char="§"/>
              <a:defRPr/>
            </a:pPr>
            <a:r>
              <a:rPr lang="ru-RU" sz="2400" dirty="0">
                <a:latin typeface="Times New Roman" panose="02020603050405020304" pitchFamily="18" charset="0"/>
                <a:cs typeface="Times New Roman" panose="02020603050405020304" pitchFamily="18" charset="0"/>
              </a:rPr>
              <a:t>административный арест</a:t>
            </a:r>
          </a:p>
          <a:p>
            <a:pPr eaLnBrk="1" fontAlgn="auto" hangingPunct="1">
              <a:spcAft>
                <a:spcPts val="0"/>
              </a:spcAft>
              <a:buFont typeface="Wingdings" panose="05000000000000000000" pitchFamily="2" charset="2"/>
              <a:buChar char="§"/>
              <a:defRPr/>
            </a:pPr>
            <a:r>
              <a:rPr lang="ru-RU" sz="2400" dirty="0">
                <a:latin typeface="Times New Roman" panose="02020603050405020304" pitchFamily="18" charset="0"/>
                <a:cs typeface="Times New Roman" panose="02020603050405020304" pitchFamily="18" charset="0"/>
              </a:rPr>
              <a:t>дисквалификация</a:t>
            </a:r>
          </a:p>
          <a:p>
            <a:pPr eaLnBrk="1" fontAlgn="auto" hangingPunct="1">
              <a:spcAft>
                <a:spcPts val="0"/>
              </a:spcAft>
              <a:buFont typeface="Wingdings 3" charset="2"/>
              <a:buChar char=""/>
              <a:defRPr/>
            </a:pPr>
            <a:endParaRPr lang="ru-RU" sz="2400" b="1" dirty="0" smtClean="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flipV="1">
            <a:off x="628650" y="319088"/>
            <a:ext cx="7886700" cy="46037"/>
          </a:xfrm>
        </p:spPr>
        <p:txBody>
          <a:bodyPr/>
          <a:lstStyle/>
          <a:p>
            <a:endParaRPr lang="ru-RU" sz="800" smtClean="0"/>
          </a:p>
        </p:txBody>
      </p:sp>
      <p:pic>
        <p:nvPicPr>
          <p:cNvPr id="9219" name="Содержимое 3" descr="http://900igr.net/up/datas/168978/013.jpg"/>
          <p:cNvPicPr>
            <a:picLocks noGrp="1"/>
          </p:cNvPicPr>
          <p:nvPr>
            <p:ph idx="1"/>
          </p:nvPr>
        </p:nvPicPr>
        <p:blipFill>
          <a:blip r:embed="rId2"/>
          <a:srcRect/>
          <a:stretch>
            <a:fillRect/>
          </a:stretch>
        </p:blipFill>
        <p:spPr>
          <a:xfrm>
            <a:off x="323850" y="0"/>
            <a:ext cx="8496300" cy="6597650"/>
          </a:xfrm>
        </p:spPr>
      </p:pic>
    </p:spTree>
  </p:cSld>
  <p:clrMapOvr>
    <a:masterClrMapping/>
  </p:clrMapOvr>
  <p:transition spd="slow">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Заголовок 1"/>
          <p:cNvSpPr>
            <a:spLocks noGrp="1"/>
          </p:cNvSpPr>
          <p:nvPr>
            <p:ph type="title"/>
          </p:nvPr>
        </p:nvSpPr>
        <p:spPr>
          <a:xfrm>
            <a:off x="609600" y="115888"/>
            <a:ext cx="7634288" cy="649287"/>
          </a:xfrm>
        </p:spPr>
        <p:txBody>
          <a:bodyPr/>
          <a:lstStyle/>
          <a:p>
            <a:pPr algn="ctr" eaLnBrk="1" hangingPunct="1"/>
            <a:r>
              <a:rPr lang="ru-RU" altLang="ru-RU" sz="2800" smtClean="0">
                <a:latin typeface="Times New Roman" pitchFamily="18" charset="0"/>
                <a:cs typeface="Times New Roman" pitchFamily="18" charset="0"/>
              </a:rPr>
              <a:t>Гражданско-правовая ответствен</a:t>
            </a:r>
            <a:r>
              <a:rPr lang="ru-RU" altLang="ru-RU" sz="2800" smtClean="0"/>
              <a:t>ность</a:t>
            </a:r>
          </a:p>
        </p:txBody>
      </p:sp>
      <p:sp>
        <p:nvSpPr>
          <p:cNvPr id="3" name="Объект 2"/>
          <p:cNvSpPr>
            <a:spLocks noGrp="1"/>
          </p:cNvSpPr>
          <p:nvPr>
            <p:ph idx="1"/>
          </p:nvPr>
        </p:nvSpPr>
        <p:spPr>
          <a:xfrm>
            <a:off x="323850" y="981075"/>
            <a:ext cx="8820150" cy="5543550"/>
          </a:xfrm>
        </p:spPr>
        <p:txBody>
          <a:bodyPr rtlCol="0">
            <a:noAutofit/>
          </a:bodyPr>
          <a:lstStyle/>
          <a:p>
            <a:pPr marL="0" indent="0" eaLnBrk="1" fontAlgn="auto" hangingPunct="1">
              <a:lnSpc>
                <a:spcPct val="100000"/>
              </a:lnSpc>
              <a:spcAft>
                <a:spcPts val="0"/>
              </a:spcAft>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Если совершенным коррупционным правонарушением (уголовного, административного, дисциплинарного характера) причинен</a:t>
            </a:r>
            <a:r>
              <a:rPr lang="ru-RU"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имущественный ущерб, то возникают </a:t>
            </a:r>
            <a:r>
              <a:rPr lang="ru-RU" sz="2400" dirty="0" err="1" smtClean="0">
                <a:latin typeface="Times New Roman" panose="02020603050405020304" pitchFamily="18" charset="0"/>
                <a:cs typeface="Times New Roman" panose="02020603050405020304" pitchFamily="18" charset="0"/>
              </a:rPr>
              <a:t>деликтные</a:t>
            </a:r>
            <a:r>
              <a:rPr lang="ru-RU" sz="2400" dirty="0" smtClean="0">
                <a:latin typeface="Times New Roman" panose="02020603050405020304" pitchFamily="18" charset="0"/>
                <a:cs typeface="Times New Roman" panose="02020603050405020304" pitchFamily="18" charset="0"/>
              </a:rPr>
              <a:t> обязательства (обязательства вследствие причинения вреда):</a:t>
            </a:r>
          </a:p>
          <a:p>
            <a:pPr eaLnBrk="1" fontAlgn="auto" hangingPunct="1">
              <a:lnSpc>
                <a:spcPct val="100000"/>
              </a:lnSpc>
              <a:spcAft>
                <a:spcPts val="0"/>
              </a:spcAft>
              <a:buFont typeface="Arial" panose="020B0604020202020204" pitchFamily="34" charset="0"/>
              <a:buChar char="•"/>
              <a:defRPr/>
            </a:pPr>
            <a:r>
              <a:rPr lang="ru-RU" sz="2400" dirty="0">
                <a:latin typeface="Times New Roman" panose="02020603050405020304" pitchFamily="18" charset="0"/>
                <a:cs typeface="Times New Roman" panose="02020603050405020304" pitchFamily="18" charset="0"/>
              </a:rPr>
              <a:t>согласно ст. 1069 Гражданского кодекса РФ вред, причиненный гражданину или юридическому лицу в результате незаконных действий (бездействия) государственных органов, органов местного самоуправления либо должностных лиц этих органов, в том числе в результате издания не соответствующего закону или иному правовому акту акта государственного органа или органа местного самоуправления, подлежит возмещению. Вред возмещается за счет соответственно казны Российской Федерации, казны субъекта Российской Федерации или казны муниципального образования</a:t>
            </a:r>
          </a:p>
          <a:p>
            <a:pPr eaLnBrk="1" fontAlgn="auto" hangingPunct="1">
              <a:spcAft>
                <a:spcPts val="0"/>
              </a:spcAft>
              <a:buFont typeface="Wingdings 3" charset="2"/>
              <a:buChar char=""/>
              <a:defRPr/>
            </a:pPr>
            <a:endParaRPr lang="ru-RU" sz="2400" dirty="0" smtClean="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Заголовок 1"/>
          <p:cNvSpPr>
            <a:spLocks noGrp="1"/>
          </p:cNvSpPr>
          <p:nvPr>
            <p:ph type="title"/>
          </p:nvPr>
        </p:nvSpPr>
        <p:spPr>
          <a:xfrm>
            <a:off x="628650" y="365125"/>
            <a:ext cx="7886700" cy="46038"/>
          </a:xfrm>
        </p:spPr>
        <p:txBody>
          <a:bodyPr/>
          <a:lstStyle/>
          <a:p>
            <a:endParaRPr lang="ru-RU" sz="800" smtClean="0"/>
          </a:p>
        </p:txBody>
      </p:sp>
      <p:sp>
        <p:nvSpPr>
          <p:cNvPr id="83971" name="Объект 2"/>
          <p:cNvSpPr>
            <a:spLocks noGrp="1"/>
          </p:cNvSpPr>
          <p:nvPr>
            <p:ph idx="1"/>
          </p:nvPr>
        </p:nvSpPr>
        <p:spPr>
          <a:xfrm>
            <a:off x="628650" y="411163"/>
            <a:ext cx="7886700" cy="5765800"/>
          </a:xfrm>
        </p:spPr>
        <p:txBody>
          <a:bodyPr/>
          <a:lstStyle/>
          <a:p>
            <a:pPr algn="just" eaLnBrk="1" hangingPunct="1">
              <a:lnSpc>
                <a:spcPct val="100000"/>
              </a:lnSpc>
            </a:pPr>
            <a:r>
              <a:rPr lang="ru-RU" sz="2400" smtClean="0">
                <a:latin typeface="Times New Roman" pitchFamily="18" charset="0"/>
                <a:cs typeface="Times New Roman" pitchFamily="18" charset="0"/>
              </a:rPr>
              <a:t>согласно ст. 1081 Гражданского кодекса РФ лицо, возместившее вред, причиненный другим лицом (работником при исполнении им служебных, должностных или иных трудовых обязанностей, лицом, управляющим транспортным средством, и т.п.), имеет право обратного требования (регресса) к этому лицу в размере выплаченного возмещения, если иной размер не установлен законом</a:t>
            </a:r>
          </a:p>
        </p:txBody>
      </p:sp>
    </p:spTree>
  </p:cSld>
  <p:clrMapOvr>
    <a:masterClrMapping/>
  </p:clrMapOvr>
  <p:transition spd="slow">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Заголовок 1"/>
          <p:cNvSpPr>
            <a:spLocks noGrp="1"/>
          </p:cNvSpPr>
          <p:nvPr>
            <p:ph type="title"/>
          </p:nvPr>
        </p:nvSpPr>
        <p:spPr>
          <a:xfrm>
            <a:off x="609600" y="609600"/>
            <a:ext cx="7850188" cy="515938"/>
          </a:xfrm>
        </p:spPr>
        <p:txBody>
          <a:bodyPr/>
          <a:lstStyle/>
          <a:p>
            <a:pPr algn="ctr" eaLnBrk="1" hangingPunct="1"/>
            <a:r>
              <a:rPr lang="ru-RU" altLang="ru-RU" sz="2800" smtClean="0">
                <a:latin typeface="Times New Roman" pitchFamily="18" charset="0"/>
                <a:cs typeface="Times New Roman" pitchFamily="18" charset="0"/>
              </a:rPr>
              <a:t>Дисциплинарная ответственность</a:t>
            </a:r>
          </a:p>
        </p:txBody>
      </p:sp>
      <p:sp>
        <p:nvSpPr>
          <p:cNvPr id="3" name="Объект 2"/>
          <p:cNvSpPr>
            <a:spLocks noGrp="1"/>
          </p:cNvSpPr>
          <p:nvPr>
            <p:ph idx="1"/>
          </p:nvPr>
        </p:nvSpPr>
        <p:spPr>
          <a:xfrm>
            <a:off x="468313" y="1412875"/>
            <a:ext cx="8229600" cy="3671888"/>
          </a:xfrm>
        </p:spPr>
        <p:txBody>
          <a:bodyPr rtlCol="0">
            <a:normAutofit/>
          </a:bodyPr>
          <a:lstStyle/>
          <a:p>
            <a:pPr marL="0" indent="0" eaLnBrk="1" fontAlgn="auto" hangingPunct="1">
              <a:spcAft>
                <a:spcPts val="0"/>
              </a:spcAft>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Дисциплинарная ответственность за коррупционные правонарушения – это нарушения законодательных запретов, требований и ограничений, установленных для гражданских служащих в целях предупреждения коррупции, которые являются основанием для применения следующих  дисциплинарных взысканий:</a:t>
            </a:r>
          </a:p>
          <a:p>
            <a:pPr algn="just" eaLnBrk="1" fontAlgn="auto" hangingPunct="1">
              <a:spcAft>
                <a:spcPts val="0"/>
              </a:spcAft>
              <a:buFont typeface="Arial" panose="020B0604020202020204" pitchFamily="34" charset="0"/>
              <a:buChar char="•"/>
              <a:defRPr/>
            </a:pPr>
            <a:r>
              <a:rPr lang="ru-RU" sz="2400" dirty="0" smtClean="0">
                <a:latin typeface="Times New Roman" panose="02020603050405020304" pitchFamily="18" charset="0"/>
                <a:cs typeface="Times New Roman" panose="02020603050405020304" pitchFamily="18" charset="0"/>
              </a:rPr>
              <a:t>замечание</a:t>
            </a:r>
            <a:endParaRPr lang="ru-RU" sz="2400" dirty="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ru-RU" sz="2400" dirty="0">
                <a:latin typeface="Times New Roman" panose="02020603050405020304" pitchFamily="18" charset="0"/>
                <a:cs typeface="Times New Roman" panose="02020603050405020304" pitchFamily="18" charset="0"/>
              </a:rPr>
              <a:t>выговор</a:t>
            </a:r>
          </a:p>
          <a:p>
            <a:pPr algn="just" eaLnBrk="1" fontAlgn="auto" hangingPunct="1">
              <a:spcAft>
                <a:spcPts val="0"/>
              </a:spcAft>
              <a:buFont typeface="Arial" panose="020B0604020202020204" pitchFamily="34" charset="0"/>
              <a:buChar char="•"/>
              <a:defRPr/>
            </a:pPr>
            <a:r>
              <a:rPr lang="ru-RU" sz="2400" dirty="0">
                <a:latin typeface="Times New Roman" panose="02020603050405020304" pitchFamily="18" charset="0"/>
                <a:cs typeface="Times New Roman" panose="02020603050405020304" pitchFamily="18" charset="0"/>
              </a:rPr>
              <a:t>предупреждение о неполном должностном соответствии</a:t>
            </a:r>
          </a:p>
          <a:p>
            <a:pPr eaLnBrk="1" fontAlgn="auto" hangingPunct="1">
              <a:spcAft>
                <a:spcPts val="0"/>
              </a:spcAft>
              <a:buFont typeface="Wingdings 3" charset="2"/>
              <a:buChar char=""/>
              <a:defRPr/>
            </a:pPr>
            <a:endParaRPr lang="ru-RU" dirty="0" smtClean="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609600"/>
            <a:ext cx="6348413" cy="46038"/>
          </a:xfrm>
        </p:spPr>
        <p:txBody>
          <a:bodyPr rtlCol="0">
            <a:normAutofit fontScale="90000"/>
          </a:bodyPr>
          <a:lstStyle/>
          <a:p>
            <a:pPr eaLnBrk="1" fontAlgn="auto" hangingPunct="1">
              <a:spcAft>
                <a:spcPts val="0"/>
              </a:spcAft>
              <a:defRPr/>
            </a:pPr>
            <a:endParaRPr lang="ru-RU" sz="800" dirty="0" smtClean="0"/>
          </a:p>
        </p:txBody>
      </p:sp>
      <p:sp>
        <p:nvSpPr>
          <p:cNvPr id="3" name="Объект 2"/>
          <p:cNvSpPr>
            <a:spLocks noGrp="1"/>
          </p:cNvSpPr>
          <p:nvPr>
            <p:ph idx="1"/>
          </p:nvPr>
        </p:nvSpPr>
        <p:spPr>
          <a:xfrm>
            <a:off x="457200" y="115888"/>
            <a:ext cx="8686800" cy="6553200"/>
          </a:xfrm>
        </p:spPr>
        <p:txBody>
          <a:bodyPr rtlCol="0">
            <a:noAutofit/>
          </a:bodyPr>
          <a:lstStyle/>
          <a:p>
            <a:pPr marL="0" indent="457200" eaLnBrk="1" fontAlgn="auto" hangingPunct="1">
              <a:lnSpc>
                <a:spcPct val="100000"/>
              </a:lnSpc>
              <a:spcBef>
                <a:spcPts val="0"/>
              </a:spcBef>
              <a:spcAft>
                <a:spcPts val="0"/>
              </a:spcAft>
              <a:buFont typeface="Arial" panose="020B0604020202020204" pitchFamily="34" charset="0"/>
              <a:buNone/>
              <a:defRPr/>
            </a:pPr>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соответствии со ст. 59.2 Федерального закона  от 27.07.2014 № </a:t>
            </a:r>
            <a:r>
              <a:rPr lang="ru-RU" sz="2400" dirty="0" smtClean="0">
                <a:latin typeface="Times New Roman" panose="02020603050405020304" pitchFamily="18" charset="0"/>
                <a:cs typeface="Times New Roman" panose="02020603050405020304" pitchFamily="18" charset="0"/>
              </a:rPr>
              <a:t>79-ФЗ  </a:t>
            </a:r>
            <a:r>
              <a:rPr lang="ru-RU" sz="2400" dirty="0">
                <a:latin typeface="Times New Roman" panose="02020603050405020304" pitchFamily="18" charset="0"/>
                <a:cs typeface="Times New Roman" panose="02020603050405020304" pitchFamily="18" charset="0"/>
              </a:rPr>
              <a:t>«О государственной гражданской службе Российской Федерации</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гражданский служащий подлежит увольнению в связи с утратой доверия </a:t>
            </a:r>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случае:</a:t>
            </a:r>
          </a:p>
          <a:p>
            <a:pPr marL="514350" indent="-342900" algn="just" eaLnBrk="1" fontAlgn="auto" hangingPunct="1">
              <a:lnSpc>
                <a:spcPct val="100000"/>
              </a:lnSpc>
              <a:spcBef>
                <a:spcPts val="0"/>
              </a:spcBef>
              <a:spcAft>
                <a:spcPts val="0"/>
              </a:spcAft>
              <a:buFont typeface="Arial" panose="020B0604020202020204" pitchFamily="34" charset="0"/>
              <a:buChar char="•"/>
              <a:defRPr/>
            </a:pPr>
            <a:r>
              <a:rPr lang="ru-RU" sz="2400" dirty="0">
                <a:latin typeface="Times New Roman" panose="02020603050405020304" pitchFamily="18" charset="0"/>
                <a:cs typeface="Times New Roman" panose="02020603050405020304" pitchFamily="18" charset="0"/>
              </a:rPr>
              <a:t>непринятия гражданским служащим мер по предотвращению и (или) урегулированию конфликта интересов, стороной которого он является</a:t>
            </a:r>
          </a:p>
          <a:p>
            <a:pPr marL="514350" indent="-342900" algn="just" eaLnBrk="1" fontAlgn="auto" hangingPunct="1">
              <a:lnSpc>
                <a:spcPct val="100000"/>
              </a:lnSpc>
              <a:spcBef>
                <a:spcPts val="0"/>
              </a:spcBef>
              <a:spcAft>
                <a:spcPts val="0"/>
              </a:spcAft>
              <a:buFont typeface="Arial" panose="020B0604020202020204" pitchFamily="34" charset="0"/>
              <a:buChar char="•"/>
              <a:defRPr/>
            </a:pPr>
            <a:r>
              <a:rPr lang="ru-RU" sz="2400" dirty="0">
                <a:latin typeface="Times New Roman" panose="02020603050405020304" pitchFamily="18" charset="0"/>
                <a:cs typeface="Times New Roman" panose="02020603050405020304" pitchFamily="18" charset="0"/>
              </a:rPr>
              <a:t>непредставления гражданским служащим сведений о своих доходах, расходах, об имуществе и обязательствах имущественного характера, а также о доходах, расходах, об имуществе и обязательствах имущественного характера своих супруги (супруга) и несовершеннолетних детей либо представления заведомо недостоверных или неполных сведений</a:t>
            </a:r>
          </a:p>
          <a:p>
            <a:pPr marL="514350" indent="-342900" algn="just" eaLnBrk="1" fontAlgn="auto" hangingPunct="1">
              <a:lnSpc>
                <a:spcPct val="100000"/>
              </a:lnSpc>
              <a:spcBef>
                <a:spcPts val="0"/>
              </a:spcBef>
              <a:spcAft>
                <a:spcPts val="0"/>
              </a:spcAft>
              <a:buFont typeface="Arial" panose="020B0604020202020204" pitchFamily="34" charset="0"/>
              <a:buChar char="•"/>
              <a:defRPr/>
            </a:pPr>
            <a:r>
              <a:rPr lang="ru-RU" sz="2400" dirty="0">
                <a:latin typeface="Times New Roman" panose="02020603050405020304" pitchFamily="18" charset="0"/>
                <a:cs typeface="Times New Roman" panose="02020603050405020304" pitchFamily="18" charset="0"/>
              </a:rPr>
              <a:t>участия гражданского служащего на платной основе в деятельности органа управления коммерческой организацией, за исключением случаев, установленных федеральным законом</a:t>
            </a:r>
          </a:p>
          <a:p>
            <a:pPr marL="0" indent="457200" eaLnBrk="1" fontAlgn="auto" hangingPunct="1">
              <a:lnSpc>
                <a:spcPct val="100000"/>
              </a:lnSpc>
              <a:spcAft>
                <a:spcPts val="0"/>
              </a:spcAft>
              <a:buFont typeface="Arial" panose="020B0604020202020204" pitchFamily="34" charset="0"/>
              <a:buNone/>
              <a:defRPr/>
            </a:pPr>
            <a:endParaRPr lang="ru-RU" sz="1200" dirty="0" smtClean="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Заголовок 1"/>
          <p:cNvSpPr>
            <a:spLocks noGrp="1"/>
          </p:cNvSpPr>
          <p:nvPr>
            <p:ph type="title"/>
          </p:nvPr>
        </p:nvSpPr>
        <p:spPr>
          <a:xfrm>
            <a:off x="628650" y="365125"/>
            <a:ext cx="7886700" cy="46038"/>
          </a:xfrm>
        </p:spPr>
        <p:txBody>
          <a:bodyPr/>
          <a:lstStyle/>
          <a:p>
            <a:endParaRPr lang="ru-RU" sz="800" smtClean="0"/>
          </a:p>
        </p:txBody>
      </p:sp>
      <p:sp>
        <p:nvSpPr>
          <p:cNvPr id="87043" name="Объект 2"/>
          <p:cNvSpPr>
            <a:spLocks noGrp="1"/>
          </p:cNvSpPr>
          <p:nvPr>
            <p:ph idx="1"/>
          </p:nvPr>
        </p:nvSpPr>
        <p:spPr>
          <a:xfrm>
            <a:off x="107950" y="411163"/>
            <a:ext cx="9036050" cy="6113462"/>
          </a:xfrm>
        </p:spPr>
        <p:txBody>
          <a:bodyPr/>
          <a:lstStyle/>
          <a:p>
            <a:pPr algn="just" eaLnBrk="1" hangingPunct="1">
              <a:lnSpc>
                <a:spcPct val="100000"/>
              </a:lnSpc>
            </a:pPr>
            <a:r>
              <a:rPr lang="ru-RU" sz="2400" smtClean="0">
                <a:latin typeface="Times New Roman" pitchFamily="18" charset="0"/>
                <a:cs typeface="Times New Roman" pitchFamily="18" charset="0"/>
              </a:rPr>
              <a:t>осуществления гражданским служащим предпринимательской деятельности</a:t>
            </a:r>
          </a:p>
          <a:p>
            <a:pPr algn="just" eaLnBrk="1" hangingPunct="1">
              <a:lnSpc>
                <a:spcPct val="100000"/>
              </a:lnSpc>
            </a:pPr>
            <a:r>
              <a:rPr lang="ru-RU" sz="2400" smtClean="0">
                <a:latin typeface="Times New Roman" pitchFamily="18" charset="0"/>
                <a:cs typeface="Times New Roman" pitchFamily="18" charset="0"/>
              </a:rPr>
              <a:t>вхождения гражданского служащего в состав органов управления, попечительских или наблюдательных советов, иных органов иностранных некоммерческих неправительственных организаций и действующих на территории Российской Федерации их структурных подразделений, если иное не предусмотрено международным договором Российской Федерации или законодательством Российской Федерации</a:t>
            </a:r>
          </a:p>
          <a:p>
            <a:pPr algn="just" eaLnBrk="1" hangingPunct="1">
              <a:lnSpc>
                <a:spcPct val="100000"/>
              </a:lnSpc>
            </a:pPr>
            <a:r>
              <a:rPr lang="ru-RU" sz="2400" smtClean="0">
                <a:latin typeface="Times New Roman" pitchFamily="18" charset="0"/>
                <a:cs typeface="Times New Roman" pitchFamily="18" charset="0"/>
              </a:rPr>
              <a:t>нарушения гражданским служащим, его супругой (супругом) и несовершеннолетними детьми запрета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инструментами</a:t>
            </a:r>
          </a:p>
          <a:p>
            <a:endParaRPr lang="ru-RU" smtClean="0"/>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628650" y="365125"/>
            <a:ext cx="7886700" cy="111125"/>
          </a:xfrm>
        </p:spPr>
        <p:txBody>
          <a:bodyPr/>
          <a:lstStyle/>
          <a:p>
            <a:endParaRPr lang="ru-RU" sz="800" smtClean="0"/>
          </a:p>
        </p:txBody>
      </p:sp>
      <p:sp>
        <p:nvSpPr>
          <p:cNvPr id="10243" name="Содержимое 2"/>
          <p:cNvSpPr>
            <a:spLocks noGrp="1"/>
          </p:cNvSpPr>
          <p:nvPr>
            <p:ph idx="1"/>
          </p:nvPr>
        </p:nvSpPr>
        <p:spPr>
          <a:xfrm>
            <a:off x="628650" y="404813"/>
            <a:ext cx="7886700" cy="5772150"/>
          </a:xfrm>
        </p:spPr>
        <p:txBody>
          <a:bodyPr/>
          <a:lstStyle/>
          <a:p>
            <a:endParaRPr lang="ru-RU" smtClean="0"/>
          </a:p>
        </p:txBody>
      </p:sp>
      <p:pic>
        <p:nvPicPr>
          <p:cNvPr id="10244" name="Рисунок 3" descr="https://mypresentation.ru/documents_6/9364291ee6c0d4f33caa317f86554163/img6.jpg"/>
          <p:cNvPicPr>
            <a:picLocks noChangeAspect="1" noChangeArrowheads="1"/>
          </p:cNvPicPr>
          <p:nvPr/>
        </p:nvPicPr>
        <p:blipFill>
          <a:blip r:embed="rId2"/>
          <a:srcRect/>
          <a:stretch>
            <a:fillRect/>
          </a:stretch>
        </p:blipFill>
        <p:spPr bwMode="auto">
          <a:xfrm>
            <a:off x="323850" y="188913"/>
            <a:ext cx="8820150" cy="6408737"/>
          </a:xfrm>
          <a:prstGeom prst="rect">
            <a:avLst/>
          </a:prstGeom>
          <a:noFill/>
          <a:ln w="9525">
            <a:noFill/>
            <a:miter lim="800000"/>
            <a:headEnd/>
            <a:tailEnd/>
          </a:ln>
        </p:spPr>
      </p:pic>
    </p:spTree>
  </p:cSld>
  <p:clrMapOvr>
    <a:masterClrMapping/>
  </p:clrMapOvr>
  <p:transition spd="slow">
    <p:push dir="u"/>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801</TotalTime>
  <Words>4520</Words>
  <Application>Microsoft Office PowerPoint</Application>
  <PresentationFormat>Экран (4:3)</PresentationFormat>
  <Paragraphs>318</Paragraphs>
  <Slides>84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84</vt:i4>
      </vt:variant>
    </vt:vector>
  </HeadingPairs>
  <TitlesOfParts>
    <vt:vector size="91" baseType="lpstr">
      <vt:lpstr>Calibri</vt:lpstr>
      <vt:lpstr>Arial</vt:lpstr>
      <vt:lpstr>Calibri Light</vt:lpstr>
      <vt:lpstr>Times New Roman</vt:lpstr>
      <vt:lpstr>Wingdings 3</vt:lpstr>
      <vt:lpstr>Wingdings</vt:lpstr>
      <vt:lpstr>Тема Office</vt:lpstr>
      <vt:lpstr>Актуальные вопросы противодействия коррупции</vt:lpstr>
      <vt:lpstr>Понятие коррупции</vt:lpstr>
      <vt:lpstr>Коррупция – явление историческое</vt:lpstr>
      <vt:lpstr>Этапы развития коррупции в России</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Актуальность проблемы</vt:lpstr>
      <vt:lpstr>Слайд 16</vt:lpstr>
      <vt:lpstr>Слайд 17</vt:lpstr>
      <vt:lpstr>Источники современного антикоррупционного законодательства</vt:lpstr>
      <vt:lpstr>Слайд 19</vt:lpstr>
      <vt:lpstr>Слайд 20</vt:lpstr>
      <vt:lpstr>Слайд 21</vt:lpstr>
      <vt:lpstr>Основные направления государственной политики в области противодействия коррупции</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Международные правовые стандарты противодействия коррупции: и возможности его применения в России</vt:lpstr>
      <vt:lpstr>Слайд 39</vt:lpstr>
      <vt:lpstr>Слайд 40</vt:lpstr>
      <vt:lpstr>Слайд 41</vt:lpstr>
      <vt:lpstr>Слайд 42</vt:lpstr>
      <vt:lpstr>Слайд 43</vt:lpstr>
      <vt:lpstr>Слайд 44</vt:lpstr>
      <vt:lpstr>Слайд 45</vt:lpstr>
      <vt:lpstr>Слайд 46</vt:lpstr>
      <vt:lpstr>Слайд 47</vt:lpstr>
      <vt:lpstr>Юридическая ответственность</vt:lpstr>
      <vt:lpstr>Слайд 49</vt:lpstr>
      <vt:lpstr>Слайд 50</vt:lpstr>
      <vt:lpstr>Слайд 51</vt:lpstr>
      <vt:lpstr>Участники коррупции</vt:lpstr>
      <vt:lpstr>Понятие должностного лица</vt:lpstr>
      <vt:lpstr>Признаки должностного лица</vt:lpstr>
      <vt:lpstr>Слайд 55</vt:lpstr>
      <vt:lpstr>Формы коррупции</vt:lpstr>
      <vt:lpstr>Нецелевое использование и хищение бюджетных средств</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Злоупотребление должностными полномочиями</vt:lpstr>
      <vt:lpstr>Присвоение или растрата</vt:lpstr>
      <vt:lpstr>Получение взятки</vt:lpstr>
      <vt:lpstr>Дача взятки</vt:lpstr>
      <vt:lpstr>Ответственность за коррупционные действия</vt:lpstr>
      <vt:lpstr>Уголовная ответственность</vt:lpstr>
      <vt:lpstr>Административная ответственность</vt:lpstr>
      <vt:lpstr>Гражданско-правовая ответственность</vt:lpstr>
      <vt:lpstr>Слайд 81</vt:lpstr>
      <vt:lpstr>Дисциплинарная ответственность</vt:lpstr>
      <vt:lpstr>Слайд 83</vt:lpstr>
      <vt:lpstr>Слайд 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Коррупция  в Российском образовании</dc:title>
  <dc:creator>1</dc:creator>
  <cp:lastModifiedBy>Пользователь Windows</cp:lastModifiedBy>
  <cp:revision>149</cp:revision>
  <dcterms:created xsi:type="dcterms:W3CDTF">2015-10-11T10:55:34Z</dcterms:created>
  <dcterms:modified xsi:type="dcterms:W3CDTF">2021-12-07T18:03:33Z</dcterms:modified>
</cp:coreProperties>
</file>